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660"/>
  </p:normalViewPr>
  <p:slideViewPr>
    <p:cSldViewPr snapToGrid="0">
      <p:cViewPr>
        <p:scale>
          <a:sx n="25" d="100"/>
          <a:sy n="25" d="100"/>
        </p:scale>
        <p:origin x="192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C4953-00EF-4057-93B3-255A434CE8F1}"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75784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C4953-00EF-4057-93B3-255A434CE8F1}"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2289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C4953-00EF-4057-93B3-255A434CE8F1}"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76019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C4953-00EF-4057-93B3-255A434CE8F1}"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6296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C4953-00EF-4057-93B3-255A434CE8F1}" type="datetimeFigureOut">
              <a:rPr lang="en-US" smtClean="0"/>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364577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C4953-00EF-4057-93B3-255A434CE8F1}"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376803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C4953-00EF-4057-93B3-255A434CE8F1}" type="datetimeFigureOut">
              <a:rPr lang="en-US" smtClean="0"/>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135874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C4953-00EF-4057-93B3-255A434CE8F1}" type="datetimeFigureOut">
              <a:rPr lang="en-US" smtClean="0"/>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149401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C4953-00EF-4057-93B3-255A434CE8F1}" type="datetimeFigureOut">
              <a:rPr lang="en-US" smtClean="0"/>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181523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D4AC4953-00EF-4057-93B3-255A434CE8F1}"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38086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D4AC4953-00EF-4057-93B3-255A434CE8F1}" type="datetimeFigureOut">
              <a:rPr lang="en-US" smtClean="0"/>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BC715-D3A8-4CDD-88D1-C21CBC4CCB5B}" type="slidenum">
              <a:rPr lang="en-US" smtClean="0"/>
              <a:t>‹#›</a:t>
            </a:fld>
            <a:endParaRPr lang="en-US"/>
          </a:p>
        </p:txBody>
      </p:sp>
    </p:spTree>
    <p:extLst>
      <p:ext uri="{BB962C8B-B14F-4D97-AF65-F5344CB8AC3E}">
        <p14:creationId xmlns:p14="http://schemas.microsoft.com/office/powerpoint/2010/main" val="3090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D4AC4953-00EF-4057-93B3-255A434CE8F1}" type="datetimeFigureOut">
              <a:rPr lang="en-US" smtClean="0"/>
              <a:t>10/1/2020</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76BBC715-D3A8-4CDD-88D1-C21CBC4CCB5B}" type="slidenum">
              <a:rPr lang="en-US" smtClean="0"/>
              <a:t>‹#›</a:t>
            </a:fld>
            <a:endParaRPr lang="en-US"/>
          </a:p>
        </p:txBody>
      </p:sp>
    </p:spTree>
    <p:extLst>
      <p:ext uri="{BB962C8B-B14F-4D97-AF65-F5344CB8AC3E}">
        <p14:creationId xmlns:p14="http://schemas.microsoft.com/office/powerpoint/2010/main" val="38007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9081" y="39766730"/>
            <a:ext cx="3135932" cy="3135932"/>
          </a:xfrm>
          <a:prstGeom prst="rect">
            <a:avLst/>
          </a:prstGeom>
        </p:spPr>
      </p:pic>
      <p:sp>
        <p:nvSpPr>
          <p:cNvPr id="17" name="AutoShape 4" descr="Image result for capacity build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a:extLst>
              <a:ext uri="{FF2B5EF4-FFF2-40B4-BE49-F238E27FC236}">
                <a16:creationId xmlns:a16="http://schemas.microsoft.com/office/drawing/2014/main" id="{028CF7DD-B683-451C-9F85-092FB7CDE5A7}"/>
              </a:ext>
            </a:extLst>
          </p:cNvPr>
          <p:cNvSpPr/>
          <p:nvPr/>
        </p:nvSpPr>
        <p:spPr>
          <a:xfrm>
            <a:off x="2801194" y="39766730"/>
            <a:ext cx="25153320" cy="3249479"/>
          </a:xfrm>
          <a:prstGeom prst="rect">
            <a:avLst/>
          </a:prstGeom>
          <a:ln w="76200">
            <a:noFill/>
          </a:ln>
        </p:spPr>
        <p:style>
          <a:lnRef idx="2">
            <a:schemeClr val="accent6"/>
          </a:lnRef>
          <a:fillRef idx="1">
            <a:schemeClr val="lt1"/>
          </a:fillRef>
          <a:effectRef idx="0">
            <a:schemeClr val="accent6"/>
          </a:effectRef>
          <a:fontRef idx="minor">
            <a:schemeClr val="dk1"/>
          </a:fontRef>
        </p:style>
        <p:txBody>
          <a:bodyPr rtlCol="0" anchor="ctr"/>
          <a:lstStyle/>
          <a:p>
            <a:endParaRPr lang="en-US" sz="600" b="1" dirty="0">
              <a:solidFill>
                <a:schemeClr val="tx1"/>
              </a:solidFill>
              <a:latin typeface="Arial Rounded MT Bold" panose="020B0604020202020204" pitchFamily="34" charset="0"/>
            </a:endParaRPr>
          </a:p>
          <a:p>
            <a:pPr fontAlgn="base"/>
            <a:r>
              <a:rPr lang="en-US" sz="4800" dirty="0">
                <a:solidFill>
                  <a:schemeClr val="tx1"/>
                </a:solidFill>
              </a:rPr>
              <a:t>This material is based upon work supported by the National Science Foundation under Grant No. 2034030 and 1834620. Any opinions, findings, and conclusions or recommendations expressed in this material are those of the authors and do not necessarily reflect the views of the National Science Foundation.​</a:t>
            </a:r>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HaAh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P4X+A/DOueA9L1bVbS7ub26jaSaVtRuQXYu3PEmK6X/hV3gn/oF3P/gyuf8A45S/BL/klmhf9cG/9Darmsz+I5vEcmmaNd6faRjTxMsl1YyzfvTMB1V0XaEDjbnOWB6DBAKX/CrvBP8A0C7n/wAGVz/8co/4Vd4J/wCgXc/+DK5/+OVsm28Uefu/tXSfK8zO37A+7Z5jHGfN6+WUXOPvBmxghRXaz8ZFIwNb0QMFbeTpkmC3kgKR++4HnbnI5yhC5BG8gGd/wq7wT/0C7n/wZXP/AMco/wCFXeCf+gXc/wDgyuf/AI5Wz9m8Uedn+1dJ8rfnb/Z752eYhxnzeuwSDOPvMpxhSrQw2fjAN+91rRWXbHkLpkgO4K3mH/XHgkoQOwVgS2QQAZn/AAq7wT/0C7n/AMGVz/8AHKP+FXeCf+gXc/8Agyuf/jlaotfFuP8AkMaNnH/QOkxnEX/Tb1E34On9wl1gtfFasvnavo7r5mWC6dICU83OP9cefK+XP975sY+WgDJ/4Vd4J/6Bdz/4Mrn/AOOUf8Ku8E/9Au5/8GVz/wDHK0ntPGRtSqa1oYuPKIDnS5NvmeUBu2+dnb5mWxn7vy5z81S/ZfFW/wD5C2kbM9P7PkzjdH383+6Jh9XQ/wAJDAGR/wAKu8E/9Au5/wDBlc//AByj/hV3gn/oF3P/AIMrn/45Wqtr4u3w7tY0YqHQzD+zZPmQb94X99wTmPB5xtbg7htBa+L/ACsf2xovmbMbv7Mkxu2IM487pvEhxnoyjOVLMAZX/CrvBP8A0C7n/wAGVz/8co/4Vd4J/wCgXc/+DK5/+OVr/ZfFf2sMdX0f7PkfJ/Z0m/8A1+fvedj/AFPydPv/AD9PkrN8QN4003w3f38Op6JPdW1nJKiHTZ9ryLC+OEkZ8GTYcKrNtBUAkggAi/4Vd4J/6Bdz/wCDK5/+OUf8Ku8E/wDQLuf/AAZXP/xyuwtyzW8bPjcVBOAQM496wLi51648W3NhZ3Fjb2Nvb20p82zkd3LyP5gDh1X7iYAAJBOTkYBAM7/hV3gn/oF3P/gyuf8A45R/wq7wT/0C7n/wZXP/AMcrSt7Pxktsiz61ojz7B5jrpciqX2yZIHnEgbjCcZPCOM/MCi3Vp4waGQW+s6LHJg+Wz6ZIwU5jxkCYZ4E3cffT+6dwBmf8Ku8E/wDQLuf/AAZXP/xyj/hV3gn/AKBdz/4Mrn/45WwbXxR5xP8Aauk+V5mdv2CTOzzHOM+b12GNc4+8rHGGCiFrTxltTbrWhhgjBydMkILeSApH77gCbc5HdCEyCN5AM3/hV3gn/oF3P/gyuf8A45R/wq7wT/0C7n/wZXP/AMcrZFt4n87P9q6T5XmZ2/2e+7Z5iHGfN6+WHXOPvMrYwCphhtPGAP73WtFYbIxhdMkHzBX8w/648FihA7BWB3ZBABmf8Ku8E/8AQLuf/Blc/wDxyj/hV3gn/oF3P/gyuf8A45WqLXxbjnWNHzjn/iXSdcRf9NvUTf8Afaf3DvW3tfFilfP1fR3HmZbZp0ikp5ucDMx58rC5/vfNjHy0AZP/AAq7wT/0C7n/AMGVz/8AHKP+FXeCf+gXc/8Agyuf/jlan2Xxh9n2/wBs6J53l43f2ZJt3+WBnHndPM3NjP3SFzkbjNNbeJjdO0OqaWsHmEojWLlgm+MgE+aATtEozjqyHHykMAYv/CrvBP8A0C7n/wAGVz/8co/4Vd4J/wCgXc/+DK5/+OVsW1r4oWSP7RqukunHmBLB1J+WTOCZTj5jEe/CsP4gVYLXxcIQv9saL5mzG7+zZMbtkYzjzum8SnHoyDOVJYAyv+FXeCf+gXc/+DK5/wDjlH/CrvBP/QLuf/Blc/8AxytpLbxKHYtqmlld6bQLFxhRMxYH97yTEUUHs4LYIIQQfZPGH2fb/bWi+d5eA39mSbd/lkZx53TzNrYz90Fc5O4AGZ/wq7wT/wBAu5/8GVz/APHKP+FXeCf+gXc/+DK5/wDjlbUtt4mP+r1TSl+eQ/NYOflLoYx/rRyEDgnuzKQFAKmNrXxYVONX0fPb/iXSf9Nf+m3vD/3w/wDfGwAyf+FXeCf+gXc/+DK5/wDjlH/CrvBP/QLuf/Blc/8Axyte4tfFbb/I1fSEymE36fI2G8sDJ/ejI8zc2P7pC5yNxelt4m+1KzappRg83JQWLhjH5jHbnzcbvLKLnH3gWxg7QAYv/CrvBP8A0C7n/wAGVz/8co/4Vd4J/wCgXc/+DK5/+OVq/ZfF3lY/tjRfM2fe/syTG7ZIM487pvMRxnorjOWBV723igibbq2kjKv5WdPk+U7l2k/vecKHB6ZJU8YIIBj/APCrvBP/AEC7n/wZXP8A8co/4Vd4J/6Bdz/4Mrn/AOOVr/ZfFW/P9raRt3dP7PkzjdJxnzeu0wj6o5/iAVGtfFn2UqusaOLj5sOdOkKj9yAvy+dn/W5Y88pheD89AGT/AMKu8E/9Au5/8GVz/wDHKP8AhV3gn/oF3P8A4Mrn/wCOVtfZ/E32jP8AamleT5mdv2B92zzc4z5vXy/lzj73zYx8tRm18WeVGBq+j7xCgkP9nSYMgSQOwHncKXMRAySArDJ3AqAZP/CrvBP/AEC7n/wZXP8A8co/4Vd4J/6Bdz/4Mrn/AOOVr/ZfFe7P9raRjPT+z5Om6P8A6a+gmH1dD/CQzvsvifziRquk+V5hIX7A+7Z5jnGfN6+WUXOPvKzYwQoAMb/hV3gn/oF3P/gyuf8A45R/wq7wT/0C7n/wZXP/AMcrVW18WeWd+saOZPJYArp0gHmeUoVsed90Sh2I6lWVcggsX/ZfFHnZ/tXSfK8zO37A+dnmIcZ83rsEi5x95lOMKVYAx/8AhV3gn/oF3P8A4Mrn/wCOUf8ACrvBP/QLuf8AwZXP/wAcrXitfFYiUS6tpDSfJuK6dIAcIwfA87u20jngAjnOQn2XxZt51jRs45/4lsnXEX/Tb1E3/faf3DvAMn/hV3gn/oF3P/gyuf8A45R/wq7wT/0C7n/wZXP/AMcrZW28T74c6rpRUEeaBYP8w83Jx+94/d4Xv83zdPlqBrPxl9lKrrWiC48rAc6ZIV8zygN23zs7fMy2M/dO3OfmoAzf+FXeCf8AoF3P/gyuf/jlH/CrvBP/AEC7n/wZXP8A8crY+zeKd/8AyFtI2bun9nyZxuj4z5vXaJh9XQ/wEOwWvi7fCTrGjbQ6GUDTZPmUB94X99wSTHg842twdw2gGV/wq7wT/wBAu5/8GVz/APHKP+FXeCf+gXc/+DK5/wDjlagtPF/lY/tnRfM2fe/s2TG7Ygzjzum8SnHoyjOVJZ62viv7XubV9HNvkfJ/Z0m//X5Pzedj/U/J0+/8/T5KAMj/AIVd4J/6Bdz/AODK5/8AjlH/AAq7wT/0C7n/AMGVz/8AHK1PsvjDyMf2zonm+Xjd/Zkm3f5bDOPO6eZtbGfugrnJ3BTa+LfMmI1jR9hlcxD+zpMrGWj2AnzuWAEoJ4yWU4G0hgDK/wCFXeCf+gXc/wDgyuf/AI5R/wAKu8E/9Au5/wDBlc//ABytb7L4s/6C+j/+C6T/AKa/9NveH/vh/wC+NjFtPGP2fa2taIZvKwW/syTb5nlAZx53TzNzYz90hc5G4gGZ/wAKu8E/9Au5/wDBlc//AByj/hV3gn/oF3P/AIMrn/45WvNa+KzJ+61bR1TzgcNp0hPl+aSVz533vK2rnpuBbGDtDDa+L/LwNY0bfsxn+zZMbtkgzjzum8xHHorjPzAqAZf/AAq7wT/0C7n/AMGVz/8AHKP+FXeCf+gXc/8Agyuf/jlaktp4uMpMWs6MseJMBtNkJySvl8+cOg359crjGDmT7N4p8zP9raRs3dP7Pkzt3ScZ83rtMIz6o5/iAUAx/wDhV3gn/oF3P/gyuf8A45R/wq7wT/0C7n/wZXP/AMcrSFn4y2Sj+2tE3Ff3Z/syTCnycZP77keb83b5Pl6/PU/2bxP9o3f2ppXk+Znb9gfds8wHGfN6+Xlc4+982MfLQBjf8Ku8E/8AQLuf/Blc/wDxyj/hV3gn/oF3P/gyuf8A45Wnb2njFbaNZ9a0R5wgDsmmSKpbEmSB55wMmHjJ4R+fnBQubTxg0Mgt9a0RJSp8tn0yRgpzHgkecM8CbuPvp/dO4AzP+FXeCf8AoF3P/gyuf/jlH/CrvBP/AEC7n/wZXP8A8crVuIfFEZklXVNJMasXCfYJNxUO525EvXZsXOPvBmxyFFvwpdX194X0m81MQC+nsoZbkQxukfmsgLbVkAdVyTgMAwHUZoA5/wD4Vd4J/wCgXc/+DK5/+OV53+0X4R0Pwr8KNS1zw/Fe2GowSwCKePUbgsoaVVbq5HIJFe715N+1t/yQzWP+u1t/6OSgDp/gl/ySzQv+uDf+htV+P/kpkv7uL/kDJ8+5N/8Ar34xs3Y99+P9kHk0Pgl/ySzQv+uDf+htWjHIv/CxpYvMXd/ZCNs8wZx5zc7fMz+Pl4/2j90AHQ15f+0bd6lp/hrQLzTdQ1Cw/wCKk063u5bW5khH2aWdUkDlSPlIIGT0zwRXqBrg7n4meBbmLVLfUZZ0s7G9Gl6lJeafILeCdtuI5GZdoB3oMn5fmHPNAHPfEnxdqPhDxQt1o7pffbdT0jRmhurqV4IHuZJVchQ2FcKIWPGcEH+LJ5DTfiZ438Q+OYk0eG1OpW2na5DDYedILS7ns7pI1ZkzkM68KcnaSeoPHusmi+G3s4rN9H0p7W3k86KE20ZSJx/GFxgHrzWdIng3R/FmlwR6NYwaxqpuGtbi300FmKrvlLSquEyD1YjceBk0AebN8Y9fuvDPhzXNH0e0u4fFF7HZaWrq0bJILZnlEm5wD++RolG5cYJycAF9n8U/HN9feKYbXw7ocUvh7SLLUpbOa9y7tcW0khhEyt5ZKyIBv+6Qe3WvXbnT9Fu9NFlc2FhcWIYMIZIUaIEHIO0jHB5+tULX/hEZ/Emp6Zb22lPq/wBmifUESBDK0T7hGJDjJB2HAPYDtigDwT4h/FvxH9l0bXtJuXspzoviGVrZo5YUS4s1UYngY8up3ADcQpycsDXd6p498VaAvgi1eGx1KHxFYC0iuxDIWXU/KDRpLh8CNxnJzkbWP06O11z4bXuu/wBkW+n2M9xZXsmkJImlFoYrgozyW6y7NgO3duAOMkg88VrReF9Ht9fttagubiCC0iEUGnxzhbGJxvHmLEBtWTEjDIxnjIyAaAOV+MvxE1XwVPp9lp1nYyzz6ZqGoy3F5vWDFpCJDEu0g73JGMk4AJwaj+GnxC8R+NPGmr6fHpthY6XpY0+WVbgSLd+Xd2fnhSMlQ6OVU9iM9CBnrp9S8I+IfE154PvrW21DUdMghvZbe6s96Ikm4JIrMu0k4YcHIwc1r2tno9ne3V7a2dlb3VwQbqaOJUeQjpvYcn2zQBoVg/EVlTwD4gZ0R1Gm3BKu8aqR5Z4JlxGB7v8AL68VuI6vnawOPSsfx2zJ4L1p0dkYWExDKxUg7DyCrKR9Qyn3HWgDWtP+PWH/AHF9PT24rB07/komtfu4x/xLrL5wylm+e44ICBgB2y7Dk4VcEtvWv/HtF/uD+VYenyKfH+sR+YpZdPsyU8wEjLz87fMJGcdSi5x958EKAdBRRRQAUUUUAFFFFABRRRQAUUUUAFFFFABRRRQAUUUUAFY3i6xW80t3a8vrb7Mkkw+y3LwbyI2ADFCCQM5xnqBWzUV1bW93byW91BFPDIpWSORAysp6gg8EUAfM19quvQ/shaV46TxT4gGu3NtYebcnVJjlnvER2xuwCUZl449sgGu68ew3Ol/GH4caJb69ry2GtXOqfboTq04Eqx22+JeGGArdMYJ7k16c3hnw22mppjeH9JNij+YlsbOPylb+8ExgH3xUs2g6HPc2t1NounSz2ihbaV7VC8IHQISMqB2xQB5h4P1CfTPjb4507UvEGpS6TouiabNGL2+d44i6SmaUgnbkiMEnHHOMZrmY9b1bWPjj4ntLfXNVi8KRWGnag92NUmhGnRyW083mLESBh2SMMG4UcbeePbrvwr4Xu7ia4uvDej3E05zNJLYxs0n+8SMn8ayvEsPw/wBJ1XTv7c0rRI77Wr5bS1aSxjaS4nKswGduc4U8n29RQBz/AMU9b1KP4gfD3w/FqNxp2g63d3QvrmB/LaZ44d8FuJBym87j8pBOzAPJrzT4l+KvEmneD/jBa6X4h1NrPw1d6f8A2PqC3biWCWYx+fbGUHMgTd/GWI8zB6DH0ZfwabfWz2l/Ba3UDMA0U6K6kg5GVPFchP4h+Gk39k+HGi0q6tdR1C4s7KBLES2xuYAzSrwpRSMNyccg80AWvAemaokWpXGsSX0D3MrQLaHUprmOONHcJJHI53BnRlyRgZUY6Zryj4Kz/ELxD4T8Oa5YarqTm21jUP7Vub/UTOl9aRzTIlukRLYfIjAfCYCnk5wffljsEs0slht1tjH5aQhVCFMY2hemMdqpW8Xhzw3pl1La2+maTYwq9xcGGNIY0CjLO23A4A5PtQB4JB4u8Rr8CvD3j6DxJqF14xvdat4ZbEzHyp5Xu/Klsfs/3F2puGQocbN2ckk6ena1rUXxFTSte8UapdaZ4h1q+h0jVdLvP3TbYnT7DJB1t3hIJEijDMmW68etTXPhGzsX8ZS2NnAoh+0yXxstsyxEcyN8u8LtGST0A56VqWelaGLxNUtNM08XJQ7LqOBA5VuThwM4PXrzQB5Z8PIrjVvih8SNLvNe15rHRdSsksYhq0+Io3tFd05fkFiTk8jsRXH/AAW1fxFq3wifxB4k17VobmTS7xNPnOsTO2oSDz3LlS2EeLyABt7Akk7sD6Cg8P6Dby3U0Gi6bFJeArdOlqimcHqHIHzZ981BD4T8KwI0cPhnRYkdDGypYxAFT1U4XocDigDw74GeJfEeseKPAlvc6pq1ss3hEX+qLql6Zk1l5AmyS2BZgrRsGL42kBlBXBzX0VWbDoGhQxWkUOi6bHHZOZLVUtUAgc9WQAfKfcYrSoAKKKKACiiigAooooAKKKKACiiigAooooAKKKKACiiigCvqJAsLgnBHlP1I9Pfj86zPALK3gXQGVERTpluQqNGygeUvAMfyEe6fL6cVqX/FlOQcHy25/D8P5iqHgtmfwdorMzOx0+AlmYsSfLXkksxP1LMfc9aANavJv2tv+SGax/12tv8A0cles15N+1t/yQzWP+u1t/6OSgDp/gl/ySzQv+uDf+htWnGsv/Cw5X33Plf2Sg275PJ3ec3O3Hl7sd87sY4xg1mfBL/klmhf9cG/9Dar0bwf8LOlj/d+f/YyE/KN+3z37+XnGc8eYf8AcH3iAdIeRivIvBnwwll13xlceM9Pjn0/WPEA1a1tFv3eFgqxhBLEMKzBow3OR930ru/iTqF9pXgLxDqmm3P2e8sdNuLqCTYrAPHGzgEMCCCVwfY1y1r8RYvD3wL0bxz4puzd3V3pVtdtHGqRvcTTKhEca8D70gGew5J70AcXZfBrWk8FalC1jpEesS+K31TYJBsvdPa8juDZyPs4UhBxgjKjsTXM3ngjxIvibwh4Nt5bqy1KKDxI7XdtBKbbSY72B/syJMFUMsbMFGMYYYAHFekat8ctM03SrqafQdQ/tCy1C+sLy1V1KQyWlubhx533Tuj27B1YnHGDiaL4z6WfEFppc+jX0ET3en2N1cOwAtbu9hMsMTIQGPG0McDBcDHBwAc3p3wh8QWnhXQrUxw3Ah1O2uta0ifUN9tfLHam3bZiNVXna4Ur8xUFiG5HUfDr4e3nhX4o69r0Gk6ZbaRqemada2qRTlpbP7NEyNHyuWBynOeQvPQVN8RPiPP4e8S6npNjbiX+w/C9x4ivk2ZaZVJWKFD0GWVyxwTgADrmsifxt4w0PRfh5r+oX9jqy+Kby2s76yitxGkTXMTSI1uw+bahADby2V54NAFfXvhp4uufGT614dns/DV1fXd1/a13a3btBeWzLIsDtbbQBdKDH+9UqRgnLZxXMx/A7xVH4GsNJha1GpPELfUZZ9VdocrZvb+dFEIvL+c+Xu3qz4BIO8Bho65+0bG3w9utc0vw1dW1/NoX9racl1MhR4/tQtWLFc4KOyttP3geo5rdl+LF7pPj7xJoOqWz3VxFqGkabpenxBFHn3cLuR5xPzL8jMSVGNuBnNAE/wAHfAnirw14vGq64toYv+ET0zSGeO5MjtcWwYOxyo+U7uDnPHIrhNX+B/je50XX7BJdKkubvTdStGvGuCH1aS5vRPDJONnyeUg45Y54XArrJf2hNJ/s6S/tfDuoXEMOgTa3cfvo1MSQ3JtposHq6yKcY4Yc5Fa+o/GCy/4SyPwjDpmoWl9fRXItLmVU+Vo7X7QshTn92y/dOTkqQVA5oA73wfolnoOiRWdnp9tYFwsk8UAAUzFVDtx1JI69+tR+P0aTwPriI0is2nzgGP7w/dnp8j8/8Af/AHT0rzn4M/EnWtdPhKx8RSQT3HiPw1/a8MsMOwpLG4WZGA42kOjL3BDA9q9E+IckMfgPXpLh4o4l064LtKyqgHlnJJYhQPqQPWgDateLaIc/cH8qxLFZR481Zy9z5RsLQKrPIYgQ8+SqkbA3IyVJJ+XcBhc7drg2sRGCNi4x9KwNOaE/EbWkXy/OGnWRfCjdtL3GMnywSODj943f5U6uAdHRRRQAUUUUAFFFFABRRRQAUUUUAFFFFABRRRQAUUUUAFFFFABRRRQAHpxxXknxa8CeKPHVjroV47C5tki/4R/bOjKZonEqTOxQtETIF3Bc5RAOT09ZkBaNlVihIwGA5HvzXkPw+8UeKte+HV9q15rjLfR+JpNNjlS1iAEKXot/u7cZKnJPqOOOKAOX8UfC3x/rmra7rE+n6Et1rc2g3cqJesFglsXJnCkx87wflPHBwcd36H8HfEllP4Vs7rS9DlsNI8R6nqV04nyJ4bnzRF8hTkqJEyCf4SB2q74j+PRHhO7msdFu9OvJrPWfsNy7xzqk2nD96zJkZHdeRuIwcda6bw58VJr3VI/Dtxokx1dYLG4G+ZYxdW08TO10gwflTY25eoPHpkA82074IePo/Deg6bc3WmNe2mkWenpeG6LPpMsGoee08GUyxePavVTlQDx02PFvwh1q78OfFG6jsLJdW1fVW1HR5rd907Q7YvMgJwNpkETAjJB3jPSt20+Pul3vh+HXLPwxrUtldXVpDaysgjSZbmZoUIdht3hlBZMnAYHPUC7rvxalgbxJoLaPPpHiDStHnvvKuZo3OEgaQSRrkCZAdoyp+9wwUc0AUNT8PapH411r4hW8Uk2j6jpkpNi8Xm3TTm3jiiWJNgeNzh1aMsV6Hgk4774R6FqXhn4ZeG9A1i4+0X+n6bDb3D7i3zqoBAJ6gdB9K89+HfxX8Q67p3ia6k0D+0l0DRNMvAsEixT3kk9qLiQhcFVJVuEyQCuMnOa9F+HHjC18b6GuuaZD/wASyZImtrgSBhNujVnAGBgozFD/ALSsO1AHT0UUUAFFFFABRRRQAUUUUAFFFFABRRRQAUUUUAFFFFABRRRQAUUUUAQagM2U4GR+6bp9Pof5H6VneBlZPBWho7OzLp1uCX+8T5a9fkTn/gCf7q9Bo6iVWxnLEAeU2c9Oh9azPATxSeBtBkgeN4m023ZGjZSrKY1wQVJUj6Ej0oA2q8m/a2/5IZrH/Xa2/wDRyV6zXk37W3/JDNY/67W3/o5KAOn+CX/JLNC/64N/6G1aUcg/4WLLD5oz/ZKN5fmDP+ubnb5ufx8sem8/dGb8Ev8Aklmhf9cG/wDQ2rRDzp8QpTI221/slcEmYDf5zZ6/uumOnz+vGKANPXdJsdb0i70nUonls7uJoZ41laPejDDLlSDgjg88gkVzv/Cs/BTadHp02kPc2cVg2nQwXN5PMkNu2zKRh3Oz/VpyuCNo5rrfNj/56J/31R50XH7xOenzCgDzbxn8HtB1rSrLTtPludNht7ue8fZeXO+eeXG6R5FlV2bjqzHg+wrY0b4a+GLK703Ubq2uNR1WwSAC9urmR3mkhRkjlkXdteRVdgHYFgD1rsfOix/rE/76FHmxZx5iZ/3h9KAOf1HwpZ3XjO28TpsiulspNOu1aIOl3auwYI+ecqwJB/2mBBzxDZeAPC2nNZy6dpaRS6aki6YsssksViXUgmGNm2x8HHyBeOBgV03nRY/1if8AfQo82L/nonXH3hQB5d4B+B/hHQfAcfhnXLSHX5TYnT7i8mV4zLb+cZgirvbyhvIY7CMsoJ5Ax0j/AAy8FSXN/dSaTM9zqEttPcztfXBlaW3/ANTIH37lZOcMpB5PrXW+bF/z0T/vof57Gjzosf6xP++hQBxknwn+H8lubdvDyeSdJbRyguZgDZs+9oiA/OX+Yt94nnOaePhd4FTURqceh7b1ZGmWdbuYOHaAQMwO/gtEApPfAJyRmuw82P8A56J/30KPNi/56J/30KAOP8K/D3RPDutW1/p8JSHT9OGmaVbZLLZW5ffIFZiWZmYLkk8KigAc52fHRZfBetNGXDiwmKlCwYHYem0g5+hB961/OizjzU/76FYfxBkU+BtdCmJ2/s+fCs4AJ2NwTsfHT+43+6elAG3a/wDHtF/uD+VYlhIG8favF5gJWws22eYCVy8/O3zDjOOvlpnH3nxhNq0/49Ien3F6fSsSzadfHmq+Y223NhaeXkzAFt8+7G791/d+583TdxsoA6Cim+bHnHmJnOOvek82L/non/fQoAfRTPNj/wCeif8AfQo82P8A56J/31QA+imebF/z0T/voUebFnHmJn/eH0oAfRTPOix/rE/76FHmxf8APRP++hQA+imebF/z0T/vof57GjzosZ81Mf7woAfRTPNi/wCeif8AfQo86L/nonr94UAPopnnRZ/1if8AfQo82P8A56J/30KAH0UzzYsZ8xMf7wpfMjzjzEz9aAHUUzzYv+eidM/eFHmx/wDPRP8AvoUAPopnmx/89E/Ojzov+eqf99D60APPIrCtfCHh211GS+t9PMUkl2b141nk8k3B6y+Vu2byed23Oeetbfmx/wDPRPzpPOi/56J/30KAOHuPhB8PLiwisZtAZ7eI3hRTfXGR9rx9pGfMyRJjkE46+prorDwr4fsb+y1C30yJbyx0/wDs23nZmeRLXKnytzEkjKr1yeK1vNi/56J/30P89xQJYj0kQ/8AAhQByTfDHwQdGj0YaKU0+G7S7gt0u5lSGRZDIvlgP8ihyWCLhc9uBV3WfA/hfWL26vNS003E91BNbys1xKPkljWOQKA2FLIiqSuDgdetdB50WM+amP8AeFHmxf8APRP++hQBxafDvS9FsrpvA5Hh3VJre3txd4e5TZAoSMPE77XxGDGCfmAPBroPB2g2Phnw5Y6HpsMcNtaRbAI4wgLEks2BwNzEn6mtTzouP3ic9PmFHmxf89E/76FAD6KZ5sWceYmf94fSjzosZ8xMdfvCgB9FM82L/non/fQo82LH+sT/AL6H+exoAfRTPOixnzUx1+8KPNi/56J/30KAH0UzzYv+eif99Cgyxf8APRP++hQA+imebH/z0T/vr/PoaPOi5/epx1+YfWgB9FN8yPOPMTP1pPNi/wCeif8AfQ/z2NAD6KZ5sXP7xOOvzCl82POPMT86AHUUzzYsZ8xMf7w9M/yo82P/AJ6J6daAH0UzzYv+eif99CjzYv8Anon/AH0P89xQA+im+ZHnHmJn60gliP8Ay0T/AL6H1oAjv/8Ajzmx18tsflVDwWWbwfopcsWNhBuLFiSfLXruJOfqSfermoyIbKfDof3T8Fhzx+P8jVDwJk+CNCyqKf7Nt8hDkD92vQ7EyP8AgC/7o6UAbNeTftbf8kM1j/rtbf8Ao5K9Zryb9rb/AJIZrH/Xa2/9HJQB0/wS/wCSWaF/1wb/ANDatrWfC/hzWbs3mraFpt/cG2e0MtxbJI3kP9+LJGdhycr0NYvwS/5JZoX/AFwb/wBDauruL2zt5PLuLu3hfYZNryBTtHVsHsPWgDO/4RXw15nmf2Bpm/du3fZUzu3Rtnp13QxH6xof4RUY8IeFQYWXw7pQMLo8RFonyMgcKRxwQJJAPTe3qa1Pt1lnb9st85xjzB1yB/NlH4j1pBqFidv+m23zEBf3q8k5xjn2P5GgDNHhDwqIxH/wjmk7Nuzb9kTG3YiY6dNsUS/RFHYUq+E/DC3X2pfD+licYxILVN3E3njnHaUmT/eO7rzWj/aFjjd9ttsYznzV6YB9fRlP4j1pft1lv2fbLfd/d80Z+9t/9C4+vFAGX/wh/hTyPI/4RvSfK8vytn2NMbPLMW3GOnlsUx/dJHSnf8Il4X3ySf8ACPaXvlleaRvsqZeR2Rnc8cktFGSe5RT2FaP9oWG3d9uttuN2fNXGMbs9fQE/Sl+3WOSPtlvlWKkeavBBAI+oLL+Y9aAM3/hE/C+D/wAU9pX/AICJ6SD09Jpv+/j/AN400eDvCYgFuPDWkCER+UE+xx7dnlrFtxjp5aqmP7qgdBWp9usf+fy3/wC/q+/v/st/3yfSk/tCw27vt1ttxuz5q4xjdnr6EH6GgDPl8J+GJJPMk8P6W7+aJtzWqE+YJWmD9PvCRmfP95iepph8IeFTH5X/AAjmk+Xs8vb9kTG3Y6Y6dNksi49HYdzWqLyzL7BdQFt23HmDOckY+uQR9Qab/aFht3fbbbGM581emCc9fRSfwPpQBmy+EPC0splk8O6U0hEiljaISQ5UuOn8RRCfUqPSiXwl4Xl3b/D+ltuJLZtU5O6RvT+9NKfrI/8AeNaZvrIbs3luNuS37wcYIBz+JH5ij7dZZx9st85x/rR6kfzVv++T6UAToqogVQAoGAB2FZ+p6Fo2qXC3GpaVZXkyR+Wkk0CuypvV9oJHTciNj1UHtVk31iE3m8twvPzeauOF3H/x3n6c0v22z3bftcG7O3HmDOc7cfnx9eKAM8+GPDpuDcHQ9NMxk83zDbJu3+YZd2cdfMJfP94k9ajj8I+F44xHH4e0pE8ow7VtEA8sxCIr06eWqpj+6AOlaf26x2hvtlvgqGB81eQQSD16YVj+B9KPt1lnH2y3z0/1o9QP/Zl/MetAGePCvhoSeZ/YOmb92/d9lTO7dG+enXdFE31jU9hSReFfDUSKkegaYiqY2CraoACgYJ2/h3vj03H1rS+22e7b9rt92duPMGc5Ix+YI+oNNbUdPVC7X1qFC7ixlXAGAc9emCD9CKAM0eEPCvl+X/wjmk7Nu3b9kTGNsaY6dNsUQ+kajsKVfCfhhboXS+H9LE4xiQWqbuJjOOcZ4lJk/wB47uvNaf22z3bftdvuzjHmDOcgY/MgfUimjULA7f8ATrb5sbf3q85GeOfQE/QUAZn/AAh3hPyPI/4RvSPK8vytn2OPbs8sxbcY6eWSmP7px0p3/CJ+F/Mlk/4R7St8srzSN9kTLyOyO7Hjkloo2J7lFPYVpfbrH/n8t/8Av6vt7/7S/wDfQ9aBfWJfYLy3LccCVc8naP1BH1GKAM3/AIRLwvjH/CPaVjGMfZE6YkHp6TTD/to/940weDvCgg8geG9J8ry/KCfZE27PLWPbjHTYiJj+6oHQVqf2hYbd3262243Z81cYxuz19CD9KX7dZbiv2y3yGKkeaOCCAR9ckD6kUAZ0nhPwzJIJJPD+ls4lWYMbVCfMErSh+n3hI7vn+8xPU0z/AIQ/wr5Xlf8ACN6T5ezy9v2RMbdjx7cY6bJJFx6Ow7mtP7fY43fbbbGM581emCfX0Vj+B9KP7QscbvtttjGc+avTAPr6Mp/EetAGbL4R8LSzGaTw7pTyEOCzWiEkOys/OP4mRCfUqD2px8K+GS27/hH9L3Zzn7Kmc5kOenrNMfrI/wDeNaQvLMkgXUBIIB/eDqWKgf8AfQI+oxTf7QsNu77dbbcbs+auMY3Z6+gJ+lAGc/hPww9sbZ/D+ltCd2YzaoVO6IQtxjvGAh/2QB0p/wDwi/hzz/P/ALC03zfM83f9mTdv8zzd2cdfMJfP97nrWg17Zr967gHJHMg6ggH8iQPqRSfb7H/n8t/+/q+/v/st/wB8n0oAzT4T8LmJIj4e0spHEkKL9kTCxojxqg44UJLIoHYOw6E0v/CK+Gd+/wDsDTN27dn7Kmc7o2z067oYj9Y0P8IrRa+slzuvLdcDJzKOBjP8iD9KUXlmX2faoN27bjzBnOSuPrkEfUGgDO/4Rbw35pm/sHTPML+Zu+ypndveTdnHXfJI2fV2Pc1C3gzwkyoreGdHZURo1Bs4+FaFYWA46GJVjI/ugL0Fav8AaFht3fbbbGM581emCc9fRWP4H0pTfWQ3ZvLf5QS37wcYIBz+JH5igCh/wi/hvzvO/sHTfN8zzN/2ZM7/ADFk3Zx13oj5/vKD1FQxeDvCcRzH4b0hDsjT5bNB8sasiDp0VXdR6BiO9av26yzj7Zb5zj/WD1I/mrfkfSg39iE3m8twvPzeauOF3Hv/AHefpzQBmjwn4XAGPD2lcdP9ET/pn7f9MYf+/af3RRB4S8L27K0Hh7S4yr+Yu21QYfzDLuHHXzCXz/eJPWtP7bZ7tv2uDdnbjzBnOduPz4+vFJ9uscBvtlvgqGB81eQQSD9MKx/A+lAGU/g3wk9qbVvDOkGBovJMZs49pj8sRbcY6eWqpj+6AOgqX/hFfDXmeZ/YOmb92/d9lTO7dG+enXdFEfrGp7CtD7dZZx9st8/9dR7D/wBmX/voetL9ts9237Xb7s7ceYM5yRj8wR9QaAMoeEPCoaFh4d0oGF0eLFonyMoYKRxwQJHA9A7eppR4R8K+X5f/AAjmk7Nuzb9kTG3bGmOnTbFEv0jUdhWmL+xI3C8tiNpbPmr0Chs9emCD9CDS/bbPdt+12+c4x5gznIGPzIH1IoAzB4T8MLdC6Xw/pYnGP3gtU3cTGcc47Skyf7x3deab/wAId4T8jyP+Eb0jyvL8rZ9jTGzyzFtxjp5ZKY/ukjpWoL6yZQy3luQcYIlHcEj8wCfwo+32P/P5bf8Af1fb3/2l/wC+h60AZo8J+F/Mkk/4R/Sy8srzSN9lTLSOyM7HjklooyT3KKewoPhLwuRj/hH9LxjH/HqnTEg9PSaYf9tH/vGtMXtnlR9rgy3T94Oedv8APj68U06hp4Teb6127d27zVxjG7PXpjn6c0AZY8HeExAIB4b0gRCPygn2NNuzy1j24x02IqY/uqB0FSSeE/DEkgkk8P6W7iUTBjaoSJBK0ofp94SOz5/vMT1NaP26yzj7Zb5zjHmD1A/my/8AfQ9aQX9j8v8Aptt8xAX96vJOcAc+x/I0AZn/AAiHhXyvK/4RzSfL2eXt+yJjbsdMYx02SSL9HYdzSy+EfC0spmk8O6U8hDgs1ohJDsrPzj+IohPqVHpWl/aFjt3fbbbGM581emAfX0YH8R60v26x3+X9st9/93zRn723/wBC4+vFAGcfCvhncW/4R/S927dn7Kmc7pGz09ZpT9ZH/vGov+EN8J7ZV/4RrSNsw2yj7HHhx5Xk4PHP7r5P93jpWr/aFht3fbrbbjdnzVxjBbPX0BP0FL9vscsPtlvlWKkeavBBAI69RuX8x60AUR4Z8Oi4FwND00TCTzRJ9mTdv8zzd2cdfM+fP97nrUX/AAiPhbbt/wCEd0rbjGPsiYxiQenpNMP+2j/3jWn9usf+fy3/AO/o9/8A4lv++T6Un9oWGzf9uttuN2fNXGMbs9fQ5+lAGe3hXwyyyqdA0zbNG8co+yp86Ps3KeOQfLjyO+xfQUv/AAi/hvzfO/sHTfM3+Zv+ypndveTdnHXfJI2fV2PUmtA31ip2teW4O7bgyjru24+u4EfXik+32OM/bbbGM581emCfX0Vj+B9KAM4+EvC/2b7L/wAI9pfkdPK+yJt/1PkdMf8APH93/ufL04p//CL+G/OE39g6b5m/zN/2ZM7/ADFk3Zx13ojZ9VB6irzahYqdrXtsDycGVe2M9+2R+Ypft1lnH2y3znGPMHXJH81YfgfSgDOXwp4ZVIkGgaZthjSKIfZUwiIHCKOOAolkAHbe3qaT/hEvC+3b/wAI9pWOmPsiekY9P+mMP/ftP7orR/tDT8Mft1rhRk/vV4+Xd6/3efpzTvttnu2/a4N2duPMGc524/Pj68UAZ58MeHTcfaDoenGYy+cZDbJu3+Z5u7OOvmEvn+9z1qOPwj4XijEcfh7SkQRmIKtogGwxCIr06eWAmP7ox0rSXUNPZA631sykZBEq4I556/7Lf98n0obULBVLNfWyqOSTKoA6e/8AtL+Y9aAM9vCfhliS3h/SySck/ZU67o2z0/vRRH6xoewrVtbeC1tYrW2hSGCFBHHGi4VFAwAB2AFM+22e7b9rg3Z248wZzkjH5gj6g1LG6SRrJGyujAMrKcgg9waAHV5N+1t/yQzWP+u1t/6OSvWa8m/a2/5IZrH/AF2tv/RyUAdP8Ev+SWaF/wBcG/8AQ2p2oaZo+rfEea31PTbK9b+xNu24tVk/dvK6uuWixhhwV8znun8Rb8Ev+SWaF/1wb/0Nq0Y5F/4WPLH5i7v7IRtm8Zx5zc7fMzj32Y/2j0ABdHh3Qd+/+xNM37t277Imc7kbPTruijP1jQ/wim/8Iz4dBiK6DpQMTK0f+hx/IyhgpHHBAdwPTc3qa1qKAMkeGfDuzy/7B0rZt27fsceNu1Fx06bY41+iKOwpV8N+H1uPtA0PSxNx+8FnHu4l80c4zxIS/wDvfN15rVooAyP+EY8N+T5P/CP6T5ezy9n2KPbt2GPbjHTYSuP7pI6Uv/CNeH98j/2HpZaSRpXb7HHlnZkZmPHJJjjJPUlFPYVrUUAZX/CN+H/+gFpf/gHH/tj0/wCmsv8A38f+8ctHhfw2IRCPD+kiIJ5YT7FHt2bBHtxjpsVVx/dAHQVr0UAZo0DQ1nE66PpyzCTzBILVNwfe0m7OOu92bP8AeYnqTUX/AAjHh3y/L/sDSdm3Zt+xR427XTGMdNsjr9HYdCa16KAMtvDugt5m7RdMPmhhJm0T5wzKzA8c5ZVJ9SoPYUf8I7oG7d/Yembs7s/ZEznLtnp6yyn6yOf4jWpRQBkt4a8PtCYG0PSzCd2YzZxlTmMRHjGOYwEP+yAvTin/APCP6H5vnf2Npvm7/M3/AGVN2/f5m7OOu/5s/wB7nrWnRQBlf8I34f8ALSM6HpZRI1iRfsceFRUdFUDHACySKB0Adh0JpT4c0DO7+w9MznOfskfXKHPT1ijP1jT+6K1KKAMz/hHtC8zzP7F00yb9+/7Imd29n3Zx13u7Z9WY9Saik8K+GpLdrd/D2kNC0fltGbKMqU2Km0jGMbI0XHoijoBWxRQBmDw/oXm+b/Yum+Zv8zf9lTdu3q+7OOu9EbPqqnqBUf8Awi/hvEQXw/pI8ogx/wChR/IQhQY44wrMo9iR0Na9FAGUPDfh/AH9haXgDH/HnH6IPT0ii/79p/dGBPDfh9JxOmh6Wso24cWcYYbXMi847OzOPRiT1rVooAyP+EY8N+T5P/CP6T5ezy9n2KPbt2CPbjHTYAuP7oA6U5fDfh9ZGkGh6WHeRpWYWceS7OsjMTjli6IxPUsinqBWrRQBkHwz4dMfl/2DpWzbt2/Y48bdrrjp02ySD6Ow7mlHhnw75fl/2DpWzbs2/Y48bdqJjGOm2ONfoijsK1qKAMwaBoiuWXR9OUl1ckWqZLLIZVPTqJGZwezMW6nNR/8ACL+G/K8n/hH9J8vZ5ez7FHjbsMe3GOmxmXH90kdDWvRQBk3WiaCsLSXGk6XsQySMz20eF3MsjsSR3ZFYnuVBPIFYMl98OV0/Rb9odC+x67LHDpk32RSl08iyGNVO3qwllxnGfMf+8aueP49X1CytNG0uxaSK+uFS9umCPHbwAhmDoZEZw+NhCnIDMewB8XT4c+NodH03wfJoZuND8O+NYtY0+dbmKLz9PxK7woglLIVdyqKSBtK5IwaAPepPDnh+VW83Q9MkDLtYNZxnK7BHg8dNihcf3QB0qLTdN8M3yLqNjp2lTAysyzx2yH94srMWDY6iQu2f7xJ6nNeL6D4D+JUKeEV1C4ubtIEeDUbW6vBJFDbSXMkirvWQP5sUYiQn51cfKeBmqvg74a+LLPw98KvDuoaHeW9nor3sXiMQaiiLKkkLKjZjlDOu8qeORtJwO4B7v/wjPhzy/L/sDStm3Zt+xx427XTGMdNski/R2Hc1DqGl+F7NA15pekxi7kFuN9tH++eRlOzpzuZVOO5UHtXjVj4N+KVr8RL6+0+W8stPNrq9paTXWqLcBWkRDZyyc7mUMpwpQmMYXkfMWP8ADnXp9J8A3svh7VJtS0rWLS+16K81VJzM6WrxSyw7pSo3PtY8qWznGRQB7ePDuglt/wDYmmbt27P2RM53O2en96WQ/WRz/Eco3hrw+0JgbQ9LMJzmM2ce05jER4x3jAQ/7IC9OK1IiTGCevenUAZv/CP6F53nf2Np3m7/ADN/2VN2/f5m7OOu/wCfP97nrTP+Eb8P7EQ6HpeyONYkX7HHhUVXRVHHChZJFA6AOw7mtWigDKPhzQM5/sPS85zn7JH1yh9PWKI/WNP7ow7/AIR7QvM83+xdN8zf5m/7Kmd29n3Zx13u7Z9WJ6k1p0UAZI8NeHljMa6FpaoYzEVFnGAUMaxlcY+6URUx02qB0AFP/wCEe0LzfN/sXTfM37932RM7t6vnOOu9EbPqqnqBWnRQBlR+G9AjjEceh6WkYKkKtnGANqlV7dlZgPQEjvR/wjfh7GP7B0vGMY+xx9MIPT0iiH/bNP7oxq0UAZi+H9DVkYaNpoMZBQ/ZU+UiTzARxx85L/73PWoX8K+Gmtzbt4e0gwmPyjGbGMqU2CPbjGMbAEx/dAHStmigDL/4R3QN2/8AsTTN2d2fsiZzlGz09Yoj9Y0P8Ipv/CM+HQ0TLoOlAxOrxkWcfyMu7aRxwRvfB7b29TWtRQBkf8Iz4c8vy/7A0nZt2bfsceNu1ExjHTbGi/RFHQCnDw54fFx9oGh6WJuP3gtI93EvndcZ/wBb+8/3/m681q0UAZH/AAjHhvyvJ/4R/SfL2eXs+xR7duwx7cY6bGZcf3SR0NOPhvw8Xkf+wtL3SSNI5+xx5d2KFmPHJJjjJPcovoK1aKAMr/hG/D/P/Ej0v/wDj/2/b/prL/38f+8ctXwv4bEPkjw/pPlbPL2fYo9uzYI9uMdNgCY/ugDpWvRQBlS+G/D8rbpND0t28wS5a0jJ3iQyBunXzGL567iT1OaT/hGfDvl+WdB0ort24+xx4xtdcdOm2SQfR2Hc1rUUAZEnhnw7JIZJNB0p3IcFms4ySHKlxnH8RVc+u0Z6Cnnw7oG/f/Ymmbt27P2RM53O2enXdLIfrI5/iNalFAGP/wAIt4b2yL/wj+kbZBtcfYo8MPL8rB45/d/J/u/L04qU+H9D83zv7G03zN/mb/sqbt2/zN2cdd/zZ/vc9a06KAMeHwv4ahgSCLw9pEcSKERFsowqqA4AAA4GJZRj/po/940s/hfw3PE8U3h/SZEcFXV7KMhgdmQQRz/qo/8AvhP7orXooAxb7w/ofkTSDRdNMpDOG+yoG37mfdnjnezNnI5YnOSTS+BLZLLwRoVnFDHBHBptvGsUeNqBY1AUYdxgYxw7j/abqdK/5spxjP7tuMZ7fQ/yNZ/gpWj8HaKjIyMunwAqyFSp8teCCiEfQov+6OlAGvXk37W3/JDNY/67W3/o5K9Zryb9rb/khmsf9drb/wBHJQB0/wAEv+SWaF/1wb/0Nq04/tP/AAsOXlvsv9kpgfvsb/ObPfyumO2/1OMVmfBL/klmhf8AXBv/AENq0o4/+LiyzeV/zCUXzPK/6bMcbvK/TzT67B94gHQUUUUAFcB4t1fxlpvjLQ9JtL3Q0tdcv57a38yxlkeBI7OSYMxEqhiXjYYAACkdxXf1h654as9X1zR9Xubi7juNHnee1WKQKm90aNiwwc5RmX6E9+aAOH8B/Ei4VZrHxphb1dX1KyW8tbbZaMLQM7AAsz8IjnJB6Yzniuo8HePdJ8Vabd32nWOrJHbwJcBZrQhpo3QsjR7SQxIB+XO4HGQMjMEfw38PLdxXD/a5vL1C81Dy5JgUeW7RkmDDHKlXYAdtx9queHPBOl6H4fuNBt7jU7rT5oTbiO8v5JjFDt2iKNicqoU4GOffgUAcVP8AFsah4q0S00KxvJrczXMOp2XlRNcFlsxcR7HEmwYB5G7Ocg4IwdbXfi54ctdLe50tZdUnbRf7Yt4o3jjMsBheZGKuwcKVjOWCkKcA88VLZfCTwxZ3cN5bT6vFcwvG0cq3pDKEt/s20YGApiCqR/sgjB5rRv8A4c+F75YIbiyY2lvafY4LQSHyoovJeHCd0/dyOPlIznnOBgAoWHxNtpUmhbwzr8l1Z6db318tvDHIsKzRPIgB8zLZ8tl4BwSM4GSH6V8U9B1eRbfSbDVb+78y5WS3to45HjSBo1kkyH2uoMseNhYtu4Bwanh+Gvh9bLWbOaTUbqHWLCHT7wTXJJaGIMIwpAG0gO3Trmo7P4X+HbTVY9Ugn1ZL1bua6adL90eUzbPNjfbjdGxjRtnQFRjA4oAm8LeMJNc8Dan4im024077HPfwhAUmZhbSyR71AOCT5fQ45yOmCYvCPxC0fVrzSdHhnnu9Qu9Pt7p3Kxxttkg80SNFvLKpHcAqGIXdmtfTfCWm6boupaPZtdR2eoSXEkkfnEiMzs7ybM/dy0jt36+gAFTRvAOh6Vd6TdQfaZZNJgSCy8+Xf5SpD5K4OMg7CQcEAkkkE4IAHN470hPHUHg+a3vob+4d44HdFEcpSHzSQN2/bt3YcqFJRgCSKo+Lfih4d8N32rWd1Hd3M+k2rXV5HbGJpI4xF5hbYzh9u3HzY2kkLnPFXD4B0P8A4TBPFSG8TUEvGvcLcHyjM1uLdmKn1jAGOgxkYycp4m+H/h7xJdXdxrMM119qt5IHVpThFki8pth+8mUJ4BAJJJGeaAIL/wCJGj2mvtof9natNejVItLVYoUKtNJam5QglwApjU8nGCOmOaypPjN4YjsLO9fTdcEV7F5lsBbIWkAuorVgAH/hlmjBzwQSVLYrUh+G+iR64mttd6pNqC6hFqLSyXWd88cDW6krjaB5TsuABnPsKoTfCDwvJZaZZmfVVi0yNo7fF0M7Wuo7o7jt5/exRn/gIHTOQC1H8T9Ga8No+la2kov7jTiv2dXJuoYHnaIBHJYmNCRtBGcAkE4qnYfF7QtR1GPTNN0XXL7UHkljFvAkDENHFDKw3+bsPyToeGPcdRV6++GHhu+84XTX7pPqVzqUqC5KhpriBreTkAEKY3ZQAeM5znmoNE8AeE/D/jOy1GHUrsauwleCCe8U+aPIigdhHgEgRxQjjgbR0zyAavhDxxY+JplgtNL1O2lBuUuI7lYg1s8EoiZJArsQSxyuM5AJrN1f4l6VBbXDWVne3LGG9NhLtUQXstrv86JH3cMpRz82MhWK7sGtLwR4Zm0m91nWtSSwXWNZuFluzYhxDiNQkYAY53bRljxkn2FUU8D+FLm41Gxt7mXerzyNbR3QP2B7sN5rImD5ZkDP16bm24yaAMey8aeIdM8AaL4o1S1/tRtdutMjgs40jhkthdtGjAtv2uAz5XocEBj1Ih0H4rW2n2mpP4x8+FbfVNYhivIrYCEw2TuduAxbcIk64wSCM54rsZfBmlzeEtO8MySXbWemtbvaSediWNrd1eFtwHJUovUc45zWRL8KfCtxbJa3i313bi4vrh4prksJWvFZZwxxkghmxzkEk5oAsN8SNGj8Fax4rn07WILXR1LXcD2w83G0NlMNtcYbsxxgg4IIpmqfEvSNL1G203UNJ1yC/mjM72wtlkkgh87yllYIzZViCQE3NtBJUdKfP4R8PyeGLrwBf61qN4upWz+Yt3qZlvJIAQrEM2W2jKrkDjcO5q9rPgvS9U1+x16W41G31G0hFu0tpePD9ph3bvLmC4DruyfxOOpoAw/+FveFWsRd26Xt0sl2tnbrb+VIZpisjFBh8IypE7MshUqMZGSBUGrfGbwvpcSzXlhrkUb2kl1FvtAjyKls1wwEbMH4RHG4qF3Iy7sitC7+F3hq4hbLajFeefFcR38F20d1E8auqsJVwxO2WUEtuJDkE4xjI1f4d/D7xBqM1pLrFw93cyTCWGLVt0kki2v2WbIJLFhDIFb+7uzwWJIB0Nh48tb3VYtLj0HXBdtHHPLGYYyYIJZDHFM+JD8jFXPy5YBGLBcVkfCzx/NrcFhpuuQzLqt5JqfkzpAEt5ktLswnaNxYEK0XUYJzgkg10D+C9KPiHTteWS/jv7G0Sz3xXbotzEhLIsyqQsm1izDI6sexxWf4Y8G+GdO1izbS9RnnvNC+1qITdK7RfbXE0okUDPzMAwzjgccUAU/E3xa8OaA121zY6rPb2z3cZubeONo5JLWIyTouXBygDDkAEqQCcVc1n4l+H9Ku7+zube/N1aX9vp4iSJSZ5pofPQId2MeWGYliuNp9s4Wu/DTRfE+sWV/p13DcaDNcai+qWyXbGOVrmB4JjFtyFYuWLc8MGxgk1qar8OfCottTv9S1DU4ppbiDUJ9SfUWikt5YIjGsqOMLHiMspwMEE5oAzfEXxo0Kz8PapfaXpt7fXthp5vXs5dkEiDyw+JEdvMQcgbtpUk4BJrZfxtZWfiTVrC+e7SW2XTo4rJ4IwxmujIERHDkOzFcHOFXaTkjJBe/Dnwrrtq73xutShurRoBJLdmUmOSIRsyyH5huXnhtpJJxnmrFz8PNEuru/vLqfUZru9FoXna5/eI9qzPDIhA+VwzMeODkjGOKAMy5+Lnh2Hz1/szWnltLG8vbyIW6BrVLR1WdZMuBuXepwMhgQVJyM9JrfirT9NSwVLe7v7rUIpJrS0tUUzTRogd2AYqOAy985YAZJArA1n4feEY7bUb7ULi4tIZ9MvLPULh7oRq8NyyvcSSMRgMdi/NwFCgDAFbl94W03UoNGlFxdRzaUv+hXkE22UK0exgWAwysuMjGMhSMEAgAz/CvxE0fxTq7afoNjqd3CsME8l8IkW3RJoTLGSSwbkArgKSG4OOtc/wCHPiZcRNqVnrOl6hf3i63qljYDT7ZALhbUu4jUNICX8tDycAkYzkgV1/hXwbovhi9vbrRopLcXcNvA0O/dGiQIUjCjqOCcnJyeTWY/w/srKVNS0iWY6paX97qtn9qnJh+13KMr7wozsO5uB0ycdqAIYvilo1xa6Rc2elavdx6vLbQ2TQpCQ8k9u1wqE+ZhSET5snALLyQc0p+Knhd9LGpw/bpbOO3jur6VIR/oETySRBpgTkAPFIDtDYCFvu81mz/DWaHQvDGm6dcWti2n682tXz27PGDI6TB1gB3bQDN8objagB61pr4B8Gfak0mL92/9mrbXNit1g3lqsjMpmTq48xnO7jJdwSQSKAOdh+J2r3PiPRVj0WeKxm1PWbC4tk8uSWb7ESqSI28KoyrZBx164GTrw/GTwfPskt11Wa2NpDdS3EdmWSBZbf7QiuAdwPllSTgqNygkVpR/DjQYtXj1KGXUIpIri9uIo1uf3ccl3u88hSD1LM3sT6AAVtG+FfhzRwi6Zda1axixjspIodSkRJlji8qN3VSAZFjCqG6/Kuc4FAFd/ibos1zpt5HcXUOny2uoXDFYop4p0to43dhNHIw+UOcbc7iGBxiur8J+I7HxLpH9qaer/ZjI0aOZI5FkxjLK8bMrLzjIJ5BHasSP4a+HY7m3uITeQSwi7w0EwiLG5RUlY7APm2omCMEFc9SSV8KaNoen63Imga2pW18039hBNGweaVl/eSovCsPLIBABPzZzzkA5r/hZWsXXinSra10WaK1bxJqOjXEC7JJblbe3ldXRt4CfPHzu7Hr1rZ0X4teFtYv9NtNOh1Wf7fFayeYtoStv9oUtEsmDkEgDJAKruBJA5qew8F+F5vEbarpuoXH2qw1S4vHigvA8cF3PEVl3LzhishOD03AgYxR4Z+GHh3w5e2N1pE+rW/2S2itmiXUHEVykQIiMyDAcoDgE9gAc4oAf4m+JGi+H9Y1LTbzT9WkbTIbOe6mhgVo1S6laKIjLAsd6kEAE/XBxTv8A4t+G7Kd7Sax1g38VzcQS2cdsryp5CRPI2FYhgBPFgKSxLgAZBA0vEPw/0XXb3Vbu+lvhJqkNpDc+VPtG21lMsO3jjDsxPrkiqt38MvD8mry6wtzq9tqEl9Lem5tb94ZN0qxrJHlcfu2EMWVOeUBGDQBzNn8VNU1DXNCmt9FuItOu7/WbOa2Co80wsyQkikuAmSpyGxycZ4yeosvih4ZvYLG7tRey2N01nG92Ih5dtJdoj26S87lLCSPsQC6gkZFLbfDfw/BqcN/bS6jC0E15NDGLkmON7vPnkAg9SzNyTgn0AFLo3wz8M6TFbW9rHdm1gis0Nu85MczWgAt5JBj5nQKgz32JuztFAHOXnxZtYPGEEzt5PheTR57iOeURp58y3sNujrIZNojJkP39nYngivSdC1WDWNItdTt45Y4bpBJGJMbtp6HgkYPUEEggiuUh+Fvhu3uYp7aTUoPIgktreOO8YRwQvMkzRqvQrvReGyMfL04rb8K+GYfDsskVjdzjTRbwwW1iSPKg2bsso7Fi3IGBwOKAPP7L4q6ncanol/JolzBpd1BrjXNpGI5Jj9hnSNZFfeFAxvyDjnpkYJ6jQ/if4b1rX4NI02LU5zN5ai5W1Pko8kCzqjHO5T5bqckbQWAznihPhj4djuRLFLqMaJFfwxRC5JSNL1t9wFBHGW+YHkg+3FT+Gfh3ofhzVEvtJn1WECGKKS3+3v8AZ5mjiWJJXj+60mxEXd32jIzzQBmfELx3NpmsWOk6KjSTx63plnqUpiV44o7mUDy/vBhIUIYEKQAV7kVUHxe0+91/StF0zRdSku7vUYLS5jmMUbWyyw3EisQHPzD7NIGQkMuDkA4B6HXPh/oOsay2qXQvI5ZLq1u5kguWjSaa2IMLsB3AAHBGQBnoMZmmfCXwtpt1a3Vm2pxzWf2YWzfbD+5ECzJGF47JcSqe53ZPzfNQBreFPHekeIvEN7oNtb31tf2cInkjuY1U+WZHjzgMSp3IflcK2CpxzR4+8d6R4Kjhm1i3vjbyIztPCilIwGVSDuYFm+fO1dzbVY4wKzbD4Y6TpN/HfaFqWq6bOuyMlLkuPJFw1wYgD2Lu+SckhjnPGNHxx4C0Pxgyvq/2sOLSWzJt5zHuhkZHZT/wKJDnrxjoSCAZ9j8U/Ddw2bi31LT7cpqLC4u4VWPFi+y56MSNvUEjBHfIxVLw3451O+1XxtJdafNHZ6NZ2l3ZWkiJHOVkt3lZWYOykkqMHPGcHoa0YPhh4aWO3hn+23cMK6gpinn3LKt8265D4AyGJJ7YzxV7QfAujaPJqskcl9dPq1tFbXjXd00hkjiRkQDpj5WIyOT1PPNAHFaJ8WLoam99rem3EGkS+HdI1QRwRK7Wj3cssbb23/MuVjIwM4zxnNdl4U8faJ4l1u40vTYdQPlGYJcvbkQSmGTypArDOCHBADBS2CVyAazf+FUeGzYXNi1xqphuLC009gbvJWC1kMkKr8vG0k89wTmtvwt4O0vw3qF3c6ZNqKxXMkkotJLx3toHdy8hijJwm5iWOO5OMUAdHRRRQBBqO37DPu+75TZ6dMe/H58VneB/I/4QvQ/soAg/s638oDy8bfLXH+qAj6f3AF9OMVo6gcWU5zjEbHOcY4+o/mPqKz/BL+Z4M0STzPM36fA2/fv3ZjXnd5kmfr5j5/vN1IBr15N+1t/yQzWP+u1t/wCjkr1mvJv2tv8Akhmsf9drb/0clAHT/BL/AJJZoX/XBv8A0Nquxpb/APCz5ZMRfaP7FRSdw37PPft5mcZ7+Xj/AGz90Uvgl/ySzQv+uDf+htWqG2eOZGeaUJ/Zi4QpKI8iViTuz5WcdgN+MEnGKAN2imCaH/non5/59R+dIZ4eP3qc9PmFAElFR+dD/wA9U/76H+e4o8+HO3zUz6bh64/nQBJRUZnhxnzUx/vCjz4f+eqen3h/nuKAJKKZ50P/AD1T/voe/wDgfypPOhxnzUx/vCgCSimedD/z1Trj7w65x/Ok8+HH+tT/AL6H+exoAkoqMzQjP7xOOvzDil86L/nqn/fX+fQ0APoqPz4cf61Meu4emf5UvnRZx5iZ6fe98UAcp8Wb/W9N8KrdaHHeuVvbYXpsofOuEszKoneJMEs4TOAAT1wCa5DXNS8bwzPbaTda7JJHp9rcaI81kMX0pmkE0V3+7wnyeV12EAluGBr1nzoSAfMTGMj5u1IZYB/y0T/vr/PqPzoA8Gu9f+KNvYefpcuu6hfzyeII0huNOCoqwzH7EQPLUAmPlCx+fgc9Km8aDXriTRdW8Nt4nvLxND119Pur3TjHcwytBCYEYGMbSXQhRIoJxjnivdPMh6eYnXGN3vSeZAR/rIyMZ+8OmM/yoA8Yv/Efju4utdk0v+0zbK+mNaC6sp4I3Bt5TcKsiwsy/OqknYwDYUgBqfb6346iv9SWePWRZi40ZbmQ2QM8EElvi5aMpHiRll27yAdoLkYwAPZfMhz/AKxM/wC9SebbjH7yPnp8woA8G1rWPihb2usbNQ8QO1n4evrjTDFpqk3c8d2y2jSARf6149pMYxkckDJruvh/qfii88Z6uur/AGk6YBK1pIVeNMedhVaOSJSrBBwUd1YZYhScV6AJYO0if99D/PcfnSCW3zgSR59Nw+lAHzt4gu/iCdej1610/XG8Qw6TqsE4XTjJFZBr+0wsJ2hZD9mR3Qbm3FRjJJB6fT9U8fDWNISz1DUtX02Z1YSXGmy2Eyo0rcMkkbB1AG1t7ROFAIyWyfYvNgxnzI8f71KZIeV8xM+m76f4igDxLR9Q8a6rZeDo59W8ZWF1qF8bbxCr6akYtZRaTmTy2aEhYhP5QVuUPy4Y5NZmoDxVceLbfULk+IQbDUdes7S+g0794FaOA2wOIsFGKNhyMErgnnn3/wAyA4+dDn0P+fQ0vmwdfMj+u4f59KAPEW1n4s/2tqSTteRazbafHNYabDpDSWN832EFx9p3BI2+1FxhjuwigAg87/waiul8aeMr24XWZYbtNNeK71GzaFrgrbbXxlEyVYEHjjp6V6f5kPTzE6jv+H86QywEZMkeOudw9M0AfPK698S28PahNFd+JEubXw7qFzbRppIXzr1L+VbcEeTyzReX8gxlecck11XxntdSutXtb2GHV57GbwlrNu0NtBJJHJcypB5SOiqTlh5mMgfd/P13zIf+eifn+FBlg6+Yn/fX+fQ/lQB4Omq+PtJ8PXOn6a+uSW1tp2guZW0wyTQRvvW98pFVS7IixZRcsMnAzXb3OoeKLP4aabdQ3moanO19At3d/wBmtBd/YnnAdxAdzB1jIzkbsAttB4r0DzIAOZE9fvfjS+ZCTjzEznGN3fOKAPnjxla+LryDVn1Zde1C0fwvr+n6aUtHY3e94vs3nRomBIy78EquQinrmr2paz4+065bTba78QjRIpNN+0XyaO888MUlpKZPLSNAzDzlgDBASm45A5r3jzLfH+sj/wC+v8+9KZIe8icf7XSgDzf4RHxXeaxrs3iXXtauxY3q29qlxYJZwzxNa27GQJszxJ5o4c4OQfbltS134lRQX0h/tNbRNUt0nurWylnkjs2ln3sluYkkDgLAGEbSDYxZSDmvcDJB08xPT731/wAD+VBlg6+Yn13D0z/KgDxU3Hji/j1rRtQ1LxPLKdELaPcW+lfZor5Wt5Q5mJDeVN5hX5SyP8qEKMsKjtNW8babp1vDokOs3C2vg20fZPp7b1uVnCzhS0YLSiLcVQkglV4559v8yHp5ifTdSebBn/WJ0z97t/kGgDxue/8AHH/CVWdjHq/iE+Hnub8w3QsAJZYFs45EEhMWV2zGREOAzY7nBqz8Ldc8fanreiN4gjvhbzaXBJd74Ht2juPskRkWSN4QpHmtJhkkB3fKVwM1635sA/5aJ/319P8AEfnS+ZBk/vEznHWgDzC81Txm3i+4jMmpQJBrLQyQJak2raUbcN56ybCfNV/Rs7srgjFctpmg6l/wysbazs9Wj8QHTkhlzA8d9hJ95i5UOVAZyF/2mx1r3cywdfMT1+97f4UvmQZx5iZ/3vf/ABoA8Jt5/FGl+Jdc1Pw3HrJGoeMIkWCbT2WK4gOlxqZn3IGCmaNVL5ABHbJz2HwXvPFGoaBc3HiDVtWlumt4hNFe6O1m9pdbD5yoX4lXdjBUFBjgnOB6KJrdv+WsZ/4FSSm1liaORo2RlKsC3BBHP8/1oA8H8D+KfiBe+CdM1qG81bVLWfSdMm1OeSyxMksk4Fw1sBGA+INzYUMB8pHJ52JtT+IkU+nwxS6heWJ1OeOGZ4mhuZrTzIBHIxELJvAaYbXEe5VDbgRXq+j2WkaTptvpelW9rZ2VsvlwW8ACpGufuqBwBnsKtGa3xkyx4x13DpQB8/aLceOtK8NeGNHS+8SabEW1FL69Gjy380d6ZwbdHUDcYijSNu+4TgFhmvQPhLe662nm98Ualr1zfXmqXtlFBc2HlxRxxzzNFJtWMbA0QXDMxU/KASSM+heZBn/WJn/e/wA+1IJoN3+tTJwB81AEtFR+fDj/AFqf99D/AD3FL50OceamfTcPXH8+KAH0VH50OM+amP8AeFHnQ8/vU4OPvD/PcUASUUzzof8Anqn/AH0Pf/A/lSC4hIz5yY9dwoAkoqMzQjrKg7feFHnw4z5qf99D/PY0ASUVGZ4c4MqA/wC8KXzov+eif99f59DQA+io/tEHP76Pjr8w9M/ypTND/wA9E/76FAD6KjE8JGRMhHruH+ex/KgzQjP71OOfvf59RQA293C0mK53eW2Mdc4+h/kfpVHwi0z+FNIe4MhmaxhMhkBDbtgzkFEIOfVEP+yvQWr+WE2c6mWIfu2B3MMdCOc8fnVHwMsa+CtDWFrd4hp1uEa3ZGiK+WuChRVQr6FVAx0AHFAGxXk37W3/ACQzWP8Artbf+jkr1mvJv2tv+SGax/12tv8A0clAHT/BL/klmhf9cG/9Dauk1LR9J1KRJdQ020u5I45IkaaFXKpIu2RQSOAw4I7jrXN/BL/klmhf9cG/9DauyNAGOPC3hrf5n/CP6Xu3bt32VM53Rtnp13RRH6xof4RTB4R8KhoWHhzSQYXR4iLNPkZQ4UjjggSOB6b29TWJoUPjfUVlupvEdpbxpfzxiEaW3MSXUu0ZfacmLy1yARlSwLBs1K+i+PzFCq+N7IOsbLI39iqd7m1WNWx5nGJw02O4bZ23UAaw8I+FfL8v/hHNJ2bdm37GmNu1Ex06bYo1+iKOwpy+FfDK3P2pfD+lCfIIkFom7ibzxzjtKTJ/vHd15qiNL8ZfaQ//AAllr5Pm7vL/ALLGdnnRttzv6+WsqZ9ZA38ODXttH8eI4M/jSzlXZCCBo6rllWQSN9/+NmjIH8OwjndwAan/AAiHhTyPI/4RvSPK8vytn2OPbs8sxbcY6eWxTH90kdKd/wAIn4X8yST/AIR3St8srzSN9kTLyOyM7HjklooyT3KKewrMGkeONgB8ZWZbbgn+yF67YBn7/qlwf+2yj+AZmXTPGAkgZvFVqURgZl/stf3g+0FyAd/H7nEX1+f2oAu/8In4Xxj/AIR7Sv8AwET0kHp/02m/7+P/AHjlg8H+ExAIB4a0cRCPygn2OPbs8sR7cY6eWqpj+6oHQVljR/Hhs/LHjayNx5Gzzf7GXHmeQE37d/TzQZNvodueM1budN8XSX0slv4ptYrdpi0cJ0xWKR+ZCQm7fyQiTrnH/LYH+DBALknhXwzJJ5knh7SnfzRNua0QnzBK0ofp94SMz567mJ6nNN/4RHwr5fl/8I3pOzZ5e37GmNux0xjHTZJIv0dh3NU7PS/GUc0LXXiy1uI1K+Yi6WqbxsmBwd/GWeFv+2RH8fFf+yPHQt9h8aWXm+UF3/2OuN/lRLuxv/56LM+PSUL/AA5IBsN4X8Nt5u7QNMPnBllzap84ZlZgeOcsiE+6g9qQ+FvDRff/AMI/pe7duz9lTOd0jZ6es0p+sj/3jmlHpvi4SSM3ii1dTLGyKNMA2oLl3dc7+d0BSHPYoX77RVbR/HYtCn/CbWQm8nYJf7HXHmeS678b+nmlJMeiFc85ABrP4U8MNbG2bw9pTQHdmM2ibTuiELcYxzEBGf8AZAHTin/8Iz4c8/z/AOwdM83zPN3/AGVN2/zPN3Zx18z58/3uetZJ0nxuZbhh4xs9jzyvCv8AZC/u4y0RjQnf8xVUmBbv5oPGzl39k+Ns/wDI32mPT+yV/wCm/wDt/wDTS3/78N/z0O0A0f8AhFPDHlRxf8I9pWyOJIUX7ImFjRHRUHHQJLIoHYOw6E0v/CK+Gd27/hH9L3Z3Z+ypnO6Ns9PWGI/WNP7orHTRvH32IRt42sjceRsMv9jLgyeQF37fM6eaGk2+h254zU1xpPjZpi0Pi+0jj+0K+06SpPlfaGcx539TCVi3eql8c4oA0z4X8N+aZv7B0zzC/mF/sqZ372k3Zx13yO2fVmPUmmp4T8LpG0a+HdKVGhaBlFomDG0axMhGPumNEQj+6qjoBWWdI8deRt/4TOzEnl7d/wDY643eXMu7G/8AvvA2PSEj+PILjSPHTzs0PjOzijKzBUOkK2CxTyznf/AFkB/vbx028gGt/wAIx4b87zv7B0zzN/mb/sqZ371k3Zx13ojZ/vKp6gVGPCHhQCIDw3pAEO3ysWcfybUMYxxxhGZR7MR0NUjpXjTziw8W2gj8zO3+yl+75kx253/3HgXP/TEn+PAyNes/iHpvh/Vb6HxfY3FxDaPJbodFON62hXkIXZsz4lwqscfIAetAHTf8In4Xxj/hHdKxjH/HonTEY9PSGH/v2n90YI/CfheO4FxH4d0pZhtxILRAw2yGVecdpGZx6MSeprWgLNBGXILFRuIGOcUTllhcp94Kccd6AMf/AIQ/wp5Hkf8ACNaR5Xl+Vs+xx7dnliLbjHTy1CY/ugDpU0vhrw7Lcvcy6HprzPIZWka2Qszlo3LE467oomz6xqewrldCs/iHqnhSzu5PGFja311YIzEaKSI5mtlXdtco2BNuk2sqnB2kDGa1/wCyvGnnbv8AhLbTy9+dv9lL93fAcZ3/AN1J1z/02B/gAIBo2/hfw3bvHJb6DpkTx42MlqgK4V1GMDj5ZZB9HYdzUY8I+FRF5X/CN6Ts2bNv2OPG3YiY6dNsUa/RFHYVmLpPjgPbFvGlkyxyxNOP7IX96gEodR8/y7i0Rzzjyz13cA0nx15Gz/hNLMy+WF3/ANjrjf5UK7sb/wC+kz49JQv8GSAbKeGvDyMzLoemqzOjsRbIMssrTKTx1ErtID2Zi3U5qD/hD/CnkeR/wjekeV5fl7Psce3Z5Zj24x02MyY/ukjpVBdL8ajURK3i+zNrkZg/slc4+1GQ/Nv7wYh6dRv6/LUf9j+PPsnl/wDCa2Xn+Rs83+xlx5nkMu/HmdPNKyY9F2980AbMnhnw7J/rNC01/nkf5rZD8zusjnp1Z0Rj6lVPUCmHwp4YIIPh3SiD/wBOif8ATT2/6bTf9/H/ALxzmNpPjfz7hv8AhMbMRvcSvCv9kr+7iZ4jGhO/5iqpMpbv5oOBs5DpXjbH/I4Wf/gpX0n/ANv/AKaW/wD34b/nodoBpzeFfDM2/wA7w/pcm9Njb7RDuXyxHg8cjYqp/ugDpT18NeHVuFuV0PTRMsvmiQWybg/mNJuzjrvd3z/eYnqaxV0fx59jWM+NrI3HkBDL/Yy4MnkKu/bv6eaGk2+jbe2amn0nxs0+6HxdaRx/aVk2HSVJ8oXDOY87+phKRbuxUvjnFAF//hEfCvleV/wjekeXs2bfsceNux0xjHTbLIuPR2Hc1I3hfw23m7tA0w+crLLm1T5wzKzA8c5ZEJ9SoPYVkNpPjkW+3/hNLISeWVD/ANjrjf5Uy7sb/wC+8L49Iiv8eQXGk+OHnZofGdnFGVmCodIVsFmQxnO/naA4P97eDxt5ANb/AIRbw1v3/wDCP6Xu3bs/ZUzndI2enXdNKfrI5/iNI3hPwu1sbZvD2lNAd2YzaIVO6IQnjGOYgIz/ALIC9OKzzpXjTzSw8XWmzfkL/ZS/d3znGd/914Fz/wBMSf4+IDo3j7y51/4Tey3umIm/sVf3bfZtmSPM5/f/AL3Hp8nvQBtf8Iz4c8/z/wCwtM83zPN3/ZU3b/M83dnHXzPnz/e560w+FPDHlxx/8I9pWyOJIUX7ImFjRHRFAxwAssigdg7Duapf2Z4w+2eZ/wAJVa+R5+/yv7LGfL8/fs3b+vlfu8+vzY7VVtNG8fR2UMdx43sprhYlWSUaMqh32zgtt8zjLPAcf9MSP4zgA2P+EV8M7t3/AAj+l7s5z9lTrmNs9PWGI/WNP7opf+EY8Oed539g6Z5nmeZv+ypnf5jSbs4673ds/wB5mPUmsa90jx3JbzR23jaygmZWETto6tsYmEgkb+cBJxjv5w/uc2f7M8Y/ajIPFdr5PnbvL/stc+X50jbM7+vltHHn1jLfxYABeTwn4XSMxp4d0pUMTQlRaIAY2jWIpjH3TGiJj+6qjoBTv+EX8N+b539g6Z5m/wAzf9lTO7esm7OOu+NGz6op6gVivo3j/wAqJV8b2QdY3WRv7FX53NqsatjzOMThpsdwwToN1Ra7D4306OO6h8SWlwjX8EZhOlNxE91CG5TeciLzVzgDLhiVC5oA24vCHhSJt0XhvSEbbGmVs4x8sasqDp0UO4HoGYDqacPCfhfG3/hHdJxjGPsidMRj09IYR/2zT+6MbI6VjeObjU7XwZrNzosscOpxWMz2kkkLyqsoQ7SURWZhnHCqSewNABB4T8LwMrQ+HtKjZZPNUraICH8zzd3Tr5nz5/vc9ajbwb4Sa2Nq3hnRzAY/JMZs49pTyxFtxjGPLATHTaMdKqz6d4wmuZJrfxTawQO5aOE6YGMakwELuLDOAlwM4GfOHHycrZ6Z4wjuoZLnxVazwq6mSMaWELqPPyM7+M74Of8Apif75wAXv+EW8Nb9/wDYGl7t27d9lTOd0bZ6esMR+saH+EYaPCXhYNCw8OaSDA6SREWifIyBwrDjggSSYPbe3qayv7H8eCz2HxrZef5O3zf7GXHmeSi78eZ080PJj0cL2ybS6f4t86YnxTalGkVo1/s1fkQXTSMud/OYCsOexG/vtoAtDwj4V8oRf8I3pHl7Nm37GmNuxExjHTZHGv0RR2FOHhXwyLr7UPD2lCfIPm/ZE3cTeeOcZ/1v7z/f+brzWV/ZHjo2+weNLPzfK2+Z/Y643+VKu7G//no8L49Iiv8AHkOuNI8cPcO8PjKziiKzBUOkKcFnQxnO/naqup/vbweMcgGj/wAIh4U8nyf+Eb0jyvL8vZ9jj27PLMe3GOmxmTH91iOhpx8J+F/Mlk/4R3St8sjyyN9kTLu5RnY8ckmKMk9yi+grPOl+M/NJHi+0Cbidv9lL03znGd/914B/2xJ/j4rnR/HvlTqPG9lvdcQt/Yy/u2+z7MkeZ837797j0+T3oA2P+EU8Mf8AQvaV/wCAif8ATT2/6bTf9/H/ALxyxfB/hNbcW48NaQIRH5Qj+xx7dnliLbjHTy1CY/ugDpVT+zfGH23zP+ErtfI8/f5X9ljPl+fv2bt/Xyv3e71+bHaqtno/j5LGKO48b2U1wsSrJMNGVQ77JwW2+ZxlngbH/TEj+PgA2JfCvhmWTzJPD+lO/mibc1ohPmCUyhun3hIzPn+8SepzTf8AhEfCvl+X/wAI5pOzZs2/ZExt2OmOnTbLKv0dh3NUH0vxp5dwF8X2gZ4ZVhb+yl/dO3leW5G/5gu2XjjPmjpt5d/ZvjE3O8eLLTyfN3CP+yxnZ50jbc7+vltEmfWMt/FgAF2Xwj4VlkMknhzSXciRSzWiEkOVLjp/EUQn12j0FPPhbw1v8z+wNL37t277Kmc7pGz067pZT9ZHP8RrLOleNxp/k/8ACY2f2r/nv/ZK4z9l8v7u/wD5+P33Xp+76fNUn9m+MPtQk/4Sy08nzg3l/wBlrny/OjbZnf18pZI8+rhv4cEAt/8ACG+Etki/8Izo+2Vdsg+xx4ceV5ODxz+6/d/7vy9OKn/4Rnw55/n/ANg6Z5vmebv+ypu3+Z5u7OOvmAPn+9z1rLXSvGvlW6t4utC6QRJM39kr+9kAl8xwN/yhi0J29vKPJ38N/snxxt/5HGzzjr/ZC9cQf7frHcH/ALbr/wA8xuANCHwf4TggS3h8M6PHDGgREWzjCqoEgAAxwMTSjH/TR/7xzIfCvhkpKh8P6WVljeKQfZUw6OEDqeOQRFGCO+xfQVROmeMDemQeKrUW/n7xF/Zi5Efnl9m7f18rEe71G7HaoYNJ8cJCqzeMbSST7OULjSFUGX7OqB8b+nnBpdvodmeM0Aaw8M+HRP8AaBoWmibzPN3/AGZN2/zGk3Zx13u7Z/vMT1NaqKqIERQqqMAAYAFcuNL8aecGPi20KbwSv9lL93fCcZ3/ANxJ1z/02B/gANK8j8baWdMMviK0vxNqFpDOBpbJ+6zJ52Nm/BYGPBbCrsOW+agDtq8m/a2/5IZrH/Xa2/8ARyV6yOleTftbf8kM1j/rtbf+jkoA6f4Jf8ks0L/rg3/obV2J6Vx3wS/5JZoX/XBv/Q2rsW6UAYHgIIujXQjVFH9p32diqBn7TJn7qqM568Z9STyegrD8EyyS6TcNJLJKRqN4oLyM5AFxIAMl34AGMZAGMBV+6NygAooooAKDyCD0rnvEHi7TdF1y20a6t9Rmvbq2luYI7azebzI4tokIKjqu9OOvzDGa09H1XTdY0u11DT7yC6tL2FZreSNsiSNhkEfgaAPAfCvj3xFoIv0t73+1Hv8A4oz+GYv7TuZpxbWpH7vZl/4cH/ezyeBVn4e/FfxT4s+Iemwzy6Zp9l/wj+p3EtusTlJbiC/+zK2S4POxSF5xuYc5BHqGop4H0jXtE0ltB0xZ9VlmltJI7CLy1khTeWLY+VsE4PXrU2nf8IjceJtU0GPQ7OK70eKK5md7GNEC3QflGxzu8tg3T3zQB5ppPxf8ZXvgvwZrk1h4ftT4tDmCd1l+z2RignlkWUlhkt5SBMEdXznaM8p8T/jL4h1zwG0umRnwvKuj6Lq7ym4eO5drq7VGSLBA8sKGySDuDg/Livo1tF8OvpUekvpmlvp+4NHaG3jMOTkghMbc9TwPWq3iT/hF7DS313W4NN+x6dCX+0zQK/kopBwvBI5VcAdwO+KAPHo/jvq9teWYu9J0+4ha/wDENvPHah/OdNNiZ42jBYjL7cEHI54q3qHj7xxdr8OrqS78PWNn4l1i2bNmZJWFq9o0/lybiNpDqykg4YAH5eVPoOm6p4FutYRlsbK01dr8wILrTxBctcmDziBuUMW8s7iR24zWhf23gzTLS2sri00S3guL5IoITBGEe6IO0BcY34Dc9cA0AeFaP8Y/EWh+E7lo0gvp4W1/UZLnVJ5JEmSyuQotoWBBDMH4ByFULw2a6VPjP4h/4Sr7HJpGnx2J8WadoPlyJIlyqXdt525vmIDoSFIwQefu161/wj3hcwraf2LpHlwzecIvssW1JTj59uOGOBz1p40Tw5NM8o0vSpJZ5VuXf7PGWkkXOJCccsCThuoyaANeiolntxHvE8ZT+9uGOuP51X0zVdP1KW8isbyG4eyuDbXIjbPlShQxQ+4DD86ALtFFFABWF8QQh8C66JAhQ6dPuDhSpGw9QysCPqpHsa3axfHUjw+DNZljkeJ0sZmV0kKMpCHkMroQfcOp/wBodaANa2/494v9wfypZ/8AUSf7p/lRbnMEZ6/KP5UT/wCok/3T/KgDF+HgQeBNCEYQINPh2hAoUDYOgVVAH0UD2FbtYvgSR5vBeiyySPK72MTM7yF2YlByWZ3JPuXY/wC0etbVAHjn7Rl54i0VtJ8TeGtSvkk0OGbVL3T47l1iv7WGSDzY3QcH5JJGBxn5eeBXIa78R9a0b4l694tMmpXelw+BpNc0/RGu3jh4uvKikZASMvH85yDgP0yua+hrjS9NuLxLy4sLWa5jQxpM8Ks6qc5UMRkA5PHuaiGhaL9v/tD+ybD7YU8sz/Zk8wrt243Yzjbxj04oA8a/4WB401Dx54D0nUotO0ay1O/1EXLJIri7t4rNZYnykp8rIlPyliQyq3TiuQ+Hfxq8U+Hvhhps+rW58RyHwzqmsJNJI7XLPbXhiVZGJO5cNknAKqnevpP/AIR/Q/skFp/Y+nfZrZt0EP2VNkTeqrjCnk9KbB4d0C3EQt9E02IRI6RhLSNdiv8AfAwOA3cDr3oA8if4ua5JdR+H5rLSTdy+JBojarG8iWPlmzFyXU7t2/B2Y3cHBz/DXEfD742+JNL+GPh6S5hXW54NFi1G9nvJHkudQMupG28qBs8yKvPIPJQYHWvpaPQdEj05dNj0jT0sVkEgtltkEQcHIbZjGc85x1pW0HRWNoW0iwJsv+PQm2T/AEfp/q+Pk6DpjoKAPnfSPit4k8PJ4isY5Uv5B4l8RmC61eWR4oLexiWRLZTuBDNnC88AMcGuvtvi54m1Txroei6d4es7ODURp0kiXj7p44bm3eaWQgOoQxsqR+W3zMXyOMA+qSeGfDskDW76DpbQvN57RtZxlWlxjeRjBbHfrXO698K/BuueLh4o1PTIbjURJFJ5jW8JcNGBsKylPNTG1SArgce5yAc14e+IXirVJPEmj6hYWVpquhXcmnTmKCRUlmmZBZPEWY5VlcuwwSMDHXmj8XPGereGb3S9V0i8vrjRPC17brr5WJ3juYpFaObzJRxvhVkk2nqzDuK9P8LeGLHw/pos47m+1B/N85rrUZzPcO4UKCznkkKAAeuPckmy3h/Q2gurc6Ppxhu5PMuozaptnfOdzjGGOecnmgDyC++M+s2vxCvtChs9HvNOh8Sado0DRM/nyx3tv5qzjDEEIcE4GGXP3axNA+P3iW+8Iz6tPpOiNcHwpqGvRLAZCsL2k7RGKUFs4kABBBBBz96vXvDfw68N+H/Ems6/p8BW81WSORt0cW21KReUvkAIPLGwAY5zjnvS+Bvh34X8IeFE8NafZLdWQVkdryOOSSZC7PtkYKN4DO2AQcZoA838V/F7xh4f0ixurjTtB33Ph248RK7CVYpYYo4D9lQlv9cWlfnkbQh25JA0G+Meo/8AC2NI8JjSbRbO/vPs0g8wtcQZs/tI38gLKD8pi2nAIO7LYHqtxoWi3FvbW1xpNhNBaEG2jktkZYcdNgIwuMdsU6TRtJkvPtsmm2T3XmLJ5zW6F96jCtuxnIBIB7UAeAeKPiN4v8SfC/RPGFnNY6La6lrumrYx2t5Kt1GGvGilhuQPlZSoXOO5YbeAa9Z+EXi+98X6Xrkmo29rBcaTr97pBa33BJRBJtEm1iSuQRxk/Wt+Tw14elEgk0PS3EsvnSbrOM75Mk7zxy3J568mrllp9jZNM1naW9sZ5DLN5USp5jnqzYHLH1PNAFquf8fCM6LbeYqEf2nY43qpGftMePvKwzn2z6EHkdBWF44kki0e3aOV4idRs1JSRkJBuIwRkOhwQcEZIPQqw+UgG6KwviEEbwJrokVGQ6fNuDhSpGw9QysCPqpHsa3R0rG8dSSQ+C9aljleJ0sZmV0coykIeQwdCD7h1/3h1oA1oP8AUpj+6P5U+o7f/VL1Pyjr9KkoAjumdbaRo13yBSUX+8ccCvn3wx4qaf4ReHPFniPxJ4lGv6prEdrdNYzZWC5Nzs+xtbl1REIXys4yPvFs8n6GIyKof2Lo/wDaP9pf2XY/bt277T9nTzc4xnfjPTjr0oA8f034seLJfDmpa/c2fh2KztPEk+gCMtIkzSLcrEjqpYiRiCf3YZcnHzAZxgx/H7xLP4W0jWo9N0C3a88O6tq0sc7yYMljOU8tCG/5aKOBzgnq1e9x6BokdnLZx6Rp6W0snnSQraoEd8g7iuMFsgcnnisPUPh14ZvvGFh4mmtB51jbTW8dqIovszCVw7syFOXLKpznqo98gHjN98VPEej+NPFXiGDM2mfYvDcw0m+mkYW5vW2SCPnEbYYEnBBKjjmtDw38SvEsfibVvCunC2u9W1DxfrNlZ3OrXMjWlulrBHIseB8yhi2AoJ2/MecYr3G68P6HdTXE1zo+nTy3IUTvJaozShSCu4kfNggYz0wKa3hvw+0MkLaHphikm8+RDaR7Xk5+cjHLcnnrzQBxPi173VtC8S642qXtoNI0uaK3TT7+SOI3KwGSSTKbS4ViiqT/AHW45rirHx1qvg34K+DPFS3j6rqWu6LFJc/2nqEk5aaO0ecvHEzDJY53kMoVQDgkAH3afTbCezeyms7eS1kzvheJWRsnJypGDzzUCaHoyWkFmmk2C21u/mQwi2QJE/PzKuMKeTyPU0AfOj/FvxNZ+IrrxdbxC6srrwvoGoNojXMjqZbyfy3W37CTDDnBzs6c5q7b/E7xVoPjDxNoenW8muXd94wvbHTlvbnMVssVgk6wqXdQod8gfMAuWIBxivfU0DRE+z7NI09fsrBrfFqg8kjoU4+XHtTX8O6C6zK+i6ayzyieYG0jPmSDOHbjluTyeeaAPGfjt4m12b4Wal4l0+9vdEubM6VCkdpqBXZcTzwtOpeM4kAjlVAeRyxA6GpvE154h8M634LuLm61GB9V8TTW0+njV5pYTHFHc+Vh5TlkdBGWDAAsFbAxz7Lf6NpOoQfZ7/TLK7h8zzPLnt0dd/8AewRjPvTdR0LR9Qt4re8020mSBSsG6FSYOMfuzj5DjHIx0oA8Mt/jf4wk8I6h4lfRtFS3tptKiRAXbL3coSaMsJOTFuHzhdrnp3FW9K+MHi/WviGvhDS7Pw6JJta1rS4Z5llK4sYopEdtr/xeZg46YyPSvQfB/wAKPA/haW7l03Q7HddwiCbNlborxhg21ljjUPyAcsCeOtdHbeG/D1teJe22haXDdIxZZ47SNZFJGCQwGQcUAcH8JfiN4h8aa/eR3Xh22stISW8gjnF0nmxzW1x5RjZC29tykPu2qF6c5Br1Gqttp1ja3c93bWdvDcXBDTyxxKrykDALEDLfjVqgArnvG4jI0TzFQ41i3K7lU4PPTcp5+mD7iuhrC8YyyRDR/Lmki36rArbJGTcDnKnDpkex3A/3TQBuL0ryf9rb/khmsf8AXa2/9HJXrC/dryf9rb/khmsf9drb/wBHJQB0/wAEv+SWaF/1wb/0Nq7Fulcd8Ev+SWaF/wBcG/8AQ2rsjQBh+ClKaTcAsW/4mN4clXH/AC8Px86qfyBHoWGCdyvL/Feq6h4f+DPijXdDult72wur+eFkjidSwuXypGMHPfvnqc5qPSfiDdWGh+J9b1KO+v8AT9N1KHTbKKW3SO+e6Z0iaJ0QBQvmSR7WxkqxOCNpYA9UorzgfFa1g1Wy0zVdDvdJu7gMfKvSYS6qzhmh3qBKAsZbGQ+GX5eTionxeZ/DkWuHwfqkFrcRpPayXLiJJ4nheVduRuaTCY2IrY3A7tuWABreM/C+pa58R/D+phHTSbCwvbe5lh1B7ectOYcbdmCQPJOfmH3hjpXM3HwrkSbxp/Y+n6RpzXkdmmgyqBuhSGBI3iY7cxo4Qo20klWP0rS0/wCLseoWM+oW3hi9+wreWunwySXMQaW5uUtngXaCdqsLpct/DtPBqndfEDWtD8b68dZ0y7OmWunaVI9mJYT9jknuri3ZlYcybtsbDPYH7p+UgFTUfhrqsuvW2rw6Toz2J1O5uX0Sab9xbrNZCBmU+WVJMgMhXAHzZBznNW++F/iz7Fd2sV7bXwSw0GFWuLySM6k1g0hmSVgpKCTzBhvm5HIr0PxXrGpDxvoPhXT51sl1G1u7ue78sO6pB5SiOMNldxaYHJB+VG4zyOf0z4gX1n42vvCGpWY1C4guriC3vY2EYkWOziuVDrjG/Em0lcDIztGcUAci/wAI9UC601roOj25vX0Z7aNtRknMIt7ozXKCR03YKnYuAARxhVwK7TSPCWtWHhLxfo62GiyjU9XuZ7G0uCXtWtpSn7uRQvyggPlQDjPemaX8WodUk0xdN8K61fC50yx1G6+zR+YbVLtWaMcDDEBSW5XA6bulVfD3xVl8S+LPD+n6Lp1o9jfm7W6ka6zLE0MMUgXZgFHHmgFXAORxx8xAKWm/DzxBaa7o1/5dpPpuka215YadeXZnktYGtJIWVZyhJUSOjKhztVMBvuquBpnwn8V2/iGx1S5sdCeK0uLG4a3juCImeB7zeEXy/kBW5jwWLMfLO4k811mjfFWyj8FW2qrp+q6iLfRU1rUjPJCJ4LRpJE3naFSRx5Uh2qBwh7kBrtr8VrGXUBFc6NdWtmdSv9PW5aZG3PaRPKzbRyFZI2xnnJAxzkAHEy/CTXJp/wDTNN0u/uIvEEV82pSarMWvLb7cLh1eAptVlQeWMls9toJqbUfhP4mubWW307+zdInmv9db7ZBOQ8UF5HItsBtUE7S65UEBduRniuh0jX/FkPjjU9D1GbVbxY9Bs74R2ltbk209xJcBxlgCQvlKFzn+LPYCt8MfidrF/omg2et6a1zq+p6XY38E5mjjW8E7BZdiquE8rkkHkjGCc5oAwj8JNWnlkul8M6Hp7y+H9SsTAuqy3SJdTrCsMil4wFUCI52qMbs/Mcmu9+DfhXVfCcOsw6nb2Ie/vEvPPgl3MxMESMrfKM4ZHOc87s9zVDTfjHpsunW99qWi3thHeW009kvmJK0xiu0tWQ44VjJLFjJIIbJIwaZqfxG1S48WWnhW10pLC786+ttTMswdrdorVJ4pISAVcMsisNwB4wQKAPUqK8a8J/F6e28G+Ho9f0m+u9avdF0q5jaMq32yS7Jj3EIDs+aN2IAPy44z8tbg+KUE18mj3Gh6hpmpS2Uk/wBlumWC4+SOVyYlkG2QfuiMg5GQSoGTQB6TWL45Xf4O1hAxUtYzAEK7Y+Q9kVmP/AVY+gPSuM8P/FTSW/sbT7hLhXu9Gh1Ey3sqJNJE1qZjIAFVZcBdreXyGJ+UKM1va0L0/CrU31hla6k0qaS4DqoVGZGYoc/Lhc7eR0HNAHWW/wDqI/8AdH8qJ/8AUSf7p/lSW3/HvF/uD+VLP/qJP90/yoAyfAq7PBmjKWLEWUQJKuufkHZ1Vh/wJVPqB0rZrC+Huz/hBNC8vZs/s+Hbs27cbB028Y+nFbtABRRRQAUUUUAFFFFABRRRQAUUUUAFFFFABRRRQAUUUUAFYfjdS2kW4DFf+JhZnIVz0uE/uKx/THqVGSNyuf8AH2z+xbbzNmP7Tssb9uM/aY8fe4z+vpzQB0A6VjeOVL+DNZUMVJsZhkK5x8h7IrMf+Aqx9Aa2RWF8Qtn/AAgmu+Zs2f2fNu37duNh67uMfXigDZt/9Uv+6P5VJTIP9Sn+6P5U+gAooooAKKKKACiiigAooooAKKKKACiiigAooooAKKKKACsLxgpYaRhiuNVgPCuc9ePlVsfU7V9WFbtc9432Y0Tfs/5DFvjdt689N3f6c0AdAv3a8n/a2/5IZrH/AF2tv/RyV6yOleTftbf8kM1j/rtbf+jkoA6f4Jf8ks0L/rg3/obV2LdK474Jf8ks0L/rg3/obV2LdKAOR0/RNN8TeEdQ0nWbZ57C41C7WaETzJvUXD8E+YWwfTIX0VRhRPqXgDwnqUt/Lf6Slw2o20drfb5pCLlI/wDVmQbvndf4ZDlxgYbgVc8ExyRaTcLLFJEx1G8YB42QkG4kIOCicEcg4IOchmHzHcoA5ux8EeG7IweTYMfIVVUSXMsgfaWKl9zHzCC7EM+Tz14FUbb4X+B7awWwg0NI7ZJHkjQXE37rdG0bIh35SMo7r5a4TDEYrsqKAOStfhx4Ot/Dt94eXR1bTL9o3uIJJ5ZNzRoiIwZmLKyrHGAVII2LjoKdc/DvwlcRXMc2lsy3UFvbzAXcw3pbyGSIHD9Vcls9SWJJOTXV0UAc348tfDjaI174mvY9Nt7QMyakbo20lmWUqXSYEGM4JGcjg4PFc7D4b8I6ToFjJ4l1XTp4vtJax1J5DazXLzptO+VZP30kij5iMBwB8vFdF8TbdrzwRqVktjNfm5jERt4o97SAsMjHpjOa8nl8J+KLLTPDel3GmXl9Y+F/EdsukPGA8j2CSrJ50g7MkRSED7xKOcfNgAHpafDvwRZmwu10WC3Gl2S2cDLPIirboDtR/mxIq5JG/dtySMU+y8L+ETqyQ21m/wBv0pllDmebzYhIgQDeWyylYwNuSAEHHArzHxd4b+Iev+ENW0+SPUpb2bT9Qg1OF7ki3u5BOGtGtgWwvyA9MDb8r/NitrxBp3jG+vPFdzpa+IoYraPSr3RbaS9kjFw0O83FuCH/AOWiYVt3VmBPI4AO4tvh74St7Sxs4dJVbextntIUM8p/cM4dony37xNwB2vkVTm8I+BpNTsoHsvMuZb251W2H2mZladsCeQ4bachgCp4IZgBya4rxZpnj2HV9Kl02PX2DzWd1dtBfPJGoe/33MIUuAoSBiCSG3DaEC7WJo+E9D8f6N4X8KaLo9rqthd2XhzVLS4+0Tl7Vb8rF9mdvmII3CTaeg5xweQD17/hGNJOt32uCK5TUL+2W1uJlvJlLRLkqoAbC4LOQVAILMR1NZGg+AbDSNb0+5t2t/7N0W1a30SzMLM9jvULIfOd2ZgQoAUBQoyOeMcPLpvja41vR5Lb/hKbbQptTsZLq3mvX8+H9xci63MHz5Jc23GSNwYr8uK774RrrieArKPxEl6uopNcqwu23S+WJ5PKycnP7vZyST680AZ/g34Y6LovhWXRNUWPWHuIp4LmaRXVXilmeUoqF2EYy/JUjJUE8gY2LjwR4cnSLzrFnlikklWf7TKJi8iCNy0u7e25AqnJOQq+grpKKAOOm+GPgmaxSym0RZII7GDT4la5mPlQQvvhVDvypRiSrDDD1q7D4H8NwoEjsHCiIxY+0ykEeW0e45fl9jMN5+b5jzya6SigDmbbwH4Xt4La3i00+RaxxRQxNcSsirGnlp8pYgkINuTztJHQmrnjltng3WX27itjMQMsM/Ie6srD8GU+hHWtqsXx1G8vg3WYo43kd7GZVREZ2YlDwFVHJPsEY+x6UAa9v/qI/wDdH8qJ/wDUSf7p/lRb8QRjp8o/lRP/AKiT/dP8qAMjwI2/wXozbdubKI43McfIO7s7H8WY+pPWtqsXwJHJD4L0aKWN4nSxiVkdGRlOwcFWRCD7FFPsOlbVABRRRQAUUUUAFFFFABRRRQAUUUUAFFFFABRRRQAUUUUAFYXjdiukW5C5/wCJjZjG5h1uI/7rqf1x6hhlTu1heOI5JdIt1jiklYajZsQkbOQBcIScKjnAAyTgAdSyj5gAbo6VjeOmKeDNZYLuIsZjjcwz8h7oyMPwZT6Eda2R0rG8dRyTeC9aiiieWR7GZVREZ2YlDwFVHJPsEY+x6UAatv8A6pf90fyqSo7f/VL1+6Ov0qSgAooooAKKKKACiiigAooooAKKKKACiiigAooooAKKKKACsLxgxUaPhc51WAfecY68/K65/HcPVTW7WF4xjkkGj+XDJJs1WBm2Rs20DOScI2B7naB/eFAG4v3fWvJ/2tv+SGax/wBdrb/0clesL92vJ/2tv+SGax/12tv/AEclAHT/AAS/5JZoX/XBv/Q2rsT0rjvgl/ySzQv+uDf+htXYnpQBgeAih0a68soR/ad9nYVIz9pkz90kZz17+oB4roKxPBn/ACCrj95LJ/xMLvmRXU/69+BvdzgdAQQCOiqMKNugAooooAKKKKAA0m1fQUtFACYHoKAoHYUtFACYHoKXAznHNFFABgelFFFABRRRQAUUUUAFYXxB2DwLrpkKBP7On3FyoXGw9SxAx9SB7it2sfxv/wAifrH7ySP/AEKb5o1dmX5DyAjoxP8Auup9GHWgDUtv+PaL/cH8qWf/AFEn+6f5UQf6iPqflHX6UT/6l/8AdNAGL8PNh8CaEYyhT+z4dpQqVxsHTaSMfQke5rdrG8D5/wCEN0fMkkh+xRfPIrq7fKOSHd2B/wB52PqT1rZoAKKKKACiiigAooooAKKKKACiiigAooooAKKKKACiiigArn/HxjGi23mFAP7TscbyoGftMePvEDOenOfQE8V0FYnjT/kEwfvJY/8AiYWnMauxP79OPkdDg9CckAdVYZUgG2KwviEUHgTXTIUCf2fNuLlQuNh6liBj6kD3rdHSsfxv/wAidrH7ySP/AEKX541dmX5DyAjoxP8Auup9COtAGrB/qU/3R/Kn0yD/AFS9/lH8qfQAUUUUAFFFFABRRRQAUUUUAFFFFABRRRQAUUUUAFFFFABXPeNzGBonmFB/xOLfbuKjn5um4jn6ZPsa6GsPxd00n95LH/xNIPuK53cng7HXA923L6qaANteleT/ALW3/JDNY/67W3/o5K9YXpXk/wC1t/yQzWP+u1t/6OSgDp/gl/ySzQv+uDf+htXYt0rjvgl/ySzQv+uDf+htXZUAYHggCHSLlXXyj/aV42ChTrcSHODHH1znODnOdz/eO75if3h+dYf/AAhnhLNy3/CNaTm6llmuP9ET968oAkZuOSwABJ64FTr4Y8OqzsuiaeGd1dyLdcsyzGcE8dRKzSf7xJ60Aau9P7y/nR5kf98fnWJ/wh3hPyfJ/wCEc0ry9nl7PsqY27Hj24x02SSLj0dh3NSy+FfDUqlZNB05wWkYhrdTzIys56dWKIT6lR6UAa3mJ/fX86PMT++v51j/APCJ+GN27/hH9MznOfsydcyH09Zpj/20f1NR/wDCF+Edsq/8I1pO2YESj7InzgxeSc8c/uwE/wB3jpQBub0/vD86PMj/AL6/nWT/AMIv4b8/7R/YWneb5nm7/s67t/mGXdnHXzCXz/eOetQQ+C/CMNslrD4Z0mOCOMRpGtogVUCyKFAxwNs0ox6SMO5oA3TJH/fX86BIh/iH51iXPg3wncxyx3HhzSpUlBEitaoQ2WjY5455iiP1RfQVKfCvhoy+adB03zN/mbvs653b3kznHXfLI31dj3NAGsZIx/Gv50b0/vL+dYT+C/CLoqN4Z0llRGjUG0TAVoVhYdOhiVYz/sqB0FT/APCLeG/P8/8AsLTvN8zzN/2dc7/MWTdnHXeit9VB6igDW8yP+8Pzo8xP7w/OsceE/DASKMeH9M2xRJDGPsy4REDqijjgASyADsHb1NJ/wiPhfGP+Ee0v/wABk/6Ze3/TCH/v2n90UAbPmJ/eX86PMj/vr+dZR8L+HDcG4Oh6cZvN87zPs67t/mGXdnHXzCXz/eJPWo4/CPhaOPy4/DulonlGHaLVAPLMQiK9OnlqqY/ugDpQBs70/vD86PMT+8PzrIHhXwz5nmf2Dpu/dv3fZlzu3xvnp13RRN9Y1PYUReFPDMSBItA01FUxsAtsoAKbth6fw73x6bj60Aa/mR/31/OsTx5tm8Fa1Gq+aWsJlCBC5b5CMBQkhPpgI/8AunpSjwf4VEYj/wCEd0vYF27fsqYxtjTHT+7FEPpGo7Ckv/BvhO/tHtL3w3pVzburK0UtqjKwaXzmBBHeT5/97nrQBtW//HvH2+QfyouP9RJ/un+VOVQqhVAAAwAKGAZSrDIIwRQBieAgIvBOiRMvlstjCpQoUKnYONpSMj6bE/3R0ra8xP76/nWJp/g3wnp0dvHYeG9KtUtirQLFaoojKyGQFcDjDkt9Tml/4Q/wr5fl/wDCO6Xs27dv2VMY2yLjp02zSj6SN6mgDaMif31/Ojen94fnWQ3hTwywmDaDppE6PHKPsy/OrlCwPHIJjjyO+xfSg+FfDXm+b/YOm79+/d9mXO7e756dd8sjfV2Pc0Aa5kj/AL6/nRvTP3l/OsY+EfCzWv2U+HtLMHP7v7Mm3mHyDxj/AJ5AR/7ox0p48LeG/PE/9had5ok80P8AZ13b/MEu7OOvmKr/AO8AetAGsJIz/Gv50eYn99fzrHHhLwv5cUf/AAj+mbIokhjX7MuEjRXVFHHACyyADsHb1NJ/wiPhf/oX9M/8Bk/6Ze3/AEwh/wC/af3RQBsiRP7w/OjzI/76/nWUfC/hw3H2g6Hpxm8zzd/2dd2/zDLuzjr5jM+f7xJ61HH4Q8LRx+XH4d0tU8ow7RbJjyzEsJXp08tVTH91QOgoA2d6f3h+dAkT+8PzrI/4RXwz5vm/2Dpu/fv3fZlzu3o+enXdFG31RT2FJF4T8MxRiOPQNMRFMZCrbKACgYIen8IdgPTcfWgDY8yP++v50b0/vD86xf8AhD/CuzZ/wjul7du3H2VMY2xrjp/dhiH0jX0FSjwv4c3xP/Yenbom3Rn7OuVPm+dkccfvfn/3uetAGr5if3l/OjemfvL+dYn/AAhvhPyPs/8Awjek+V5flbPsqbdnl+Vtxjp5fyY/u8dKmn8MeHZ7iS4m0PT5JpHMjyNbqWZiYySTjrmGI/WNfQUAavmJ/eX86BJGRnev51k2/hbw3bzRzQaFp0UkRDRsluoKkCQAjjjiaX/v43qaiHg3wn5Pk/8ACN6V5fl+Xs+ypjZ5ax7cY6bERfooHagDbMif3h+dYPjkCbR7ZUXzT/aNm21ULni4jOcCOTpjOcDGM7k+8LK+GPDqs7LoenhndXci3XLMsxnBPHUSs0n+8SetQf8ACGeEs25/4RrSf9Glimg/0RP3UkYIjZeOCu5sEdMmgDeHSsTx7GZfBOtxrGZC1jMAgQuW+Q8bRHIT9Nj/AO6elbdQahZ2uoWM9hfW0Vza3EbRTQyqGSRGGCrA8EEdqAHW7p5KfMv3R39qeZIwOXX86w7fwX4Rt7aO2t/DWkxQxII440tECqoEgAAxwAJpR/20b1NFx4N8JXEEkE/hvSZYpFKujWqEMD5eQRjn/Uxf9+09BQBueYn95fzo8yP++v51k/8ACLeG/PM/9had5pk83f8AZ1zv8xpd2cdd7s+fViepqE+C/CJVFPhrSSsaFEH2RMKphEBA46GICP8A3QB0oA3N6f3h+dG9P7y/nWR/wivhrzfN/sHTfM3+Zu+zrndvSTOcdd8UbfVFPYUkXhPwxFEsUfh/TERShCrbIACisqdv4Q7AegY+tAGx5if31/OjzEz94fnWMPCHhXbt/wCEd0vbt24+yp02xrjp6QxD6Rp6CpB4X8OB4nGh6cGiO6M/Z1yh83zsjjj958/+9z1oA1fMT++v50eYn94fnWJ/whvhPyPs/wDwjek+V5flbPsqbdnl+Vtxjp5fyY/u8dKmm8MeHZrl7mbQ9PkmkkMjyNbqWZy0bFicdd0MR+sa+goA1fMj/vr+dAkQj76/nWKPCHhUNEw8O6WGhkSWIi1T5HTfsYccEeZJg9t7eppP+EO8KeT5P/COaV5ezy9v2VMbfLSPbjHTZHGv0RR2FAG35kecb1z9aPMj/vr+dY//AAifhf7V9q/4R/TPPznzPsy7v9d5/XH/AD2/ef73zdaZ/wAIb4T8jyf+Eb0rytnl7PsqY2eW0e3GOmx3XHoxHegDbEkZ/jX86PMT+8v51jHwh4WLyufD2llppHllP2ZMu7lC7HjkkxRknvsX0FL/AMIn4Yzn/hH9MznOfsy/9NT6f9N5v+/j/wB40AbAkjxneuPrQZIx1dfzrDXwZ4SW2FsPDWkiEReSI/sibfL8vytuMdPLATH93jpUkvhLwvNJ5kvh/THfzRNua2UneJTMG6dfMJfP94560AbG9P7y/nWB4xxL/YwRfMK6tAxAQvtAzzxG+MevyY/vr3lPg/wrs8v/AIR3S9m3bt+ypjG2RcdP7s0o+kjDuaRvB3hRtRtdRbw5pRvLOVprac2qb4ZGxudTjIJ2rkj0FAG6OleTftbf8kM1j/rtbf8Ao5K9Zryb9rb/AJIZrH/Xa2/9HJQB0/wS/wCSWaF/1wb/ANDauyrjfgl/ySzQv+uDf+htXZHpQAUVztj4lur0sYfC+tiNbmS3LypFHykzxFwGcMV+QODjlXUjJyAreINUCxt/whutncjMVEltlSIRIFP77qWJiGON4JOFwxAOhorFGtah53l/8Ixq23ft374MY8xF3f6zOMMz9M7UbjO0GGLX9Ud8N4Q1qMbY2yz23VlYkcS9VKgH3dcZGSADoKKwhrupbc/8InrGcZxvt/SI4/1v/TRh/wBsn9U3SDWdQLRL/wAIzqoDkBiXgwn73Zk/vP7v7zjPy/7Xy0AbNFc//b+p/Z/M/wCEP1vd5e/y/Mtt2fLD7P8AXYzuPl9cbh12/NU82sX8dzJCvhrVJUWQoJUeDaw3RjcMyA4Idm5GcRPxnaGANmisS31rUJZI0fwxq0IfG5neDCZWQ84kJ4KKOM8yJ23FYxr2p+SHPhHWt2zds322c7Ebb/rcZy7J6ZjbnG0sAb9FYy6xqDMy/wDCN6ooV0UEvBhgZmjLD950CgSnvsYYBbKiA6/qnkeZ/wAIhrW7y9/l+Zbbs+Wz7f8AW4zlQnXG5hztywAOgorB/t3UvMmX/hE9Y2xyvGrb7fEgUoA4/e/dbexGcHEbZAO0M7+3NRz/AMirrH/fdv8A9Nf+mv8A0zX/AL/J6PtANyiueXxBqhthKfB+th/L3+Vvtt2fKD7P9bjO4+X1xuB524apJtc1KOTavhXV5F84R7le3xtMpTfzLnaFAk9dpAxuyoAN2isH+3tS8vd/wiOs527tu+2znZI2P9bjOUVfTMqdtxVJte1NJSi+EdZkAWQ7le2wdpXA5lzltxx/uNnHGQDforE/trUfM2/8Itq2N23dvt8Y3SLn/W5xhFb6Sp33BaV/4rv7HTby/uPBviAx2sJmKRLBJJIBAZSERZSWbcPKwBy54yvzUAdRRTYm3xq+0ruAOCMEUSNsjZ8E7QTgDk0AOorl7HxXf3ujQ6nb+DfEJWa2FxHDIsEUpzEJAhV5QVfJ8vDYwwOcL81Xf7a1HzAv/CL6vjdt3b7fH3oxn/W9MSM30ifuVDAG3RWANe1MmEf8IjrI8yREYl7bEYYOSzfvei7VBxk/OuAfmwo17U/K3/8ACI6zu2btm+2znZG23/W4zl2X0zG/baWAN6isIa5qRuxD/wAIrq4Qkfvi9vt5mMf/AD1zwv73p9w4+/8AJTP7f1T7P5n/AAh+tbvL3+X5ltuz5Zfb/rcZ3AJ1xuYc7csADoKKwv7c1LzJV/4RPWCEleNW32+JFVowHH73O1g7EZwcRtkA7Qx/bmpY/wCRU1j/AL7t/wDpr/01/wCma/8Af5PR9oBu0Vz66/qhtxIfB+tB/K3+X5ltuz5YfZ/rcZ3Ep1xuU87cMXy65qSSBV8K6vIPOEe4Pb42mVo9/MudoUCT12sON2VABu0Vg/29qXlb/wDhEdazs3bN9tnOyRtv+txnKKvpmROcbiqS69qaTMi+EtZkULIQ6vbYO0qAOZc5bcSP9xs44yAb9FYn9tajv2/8Itq+N2N2+3xjdIM/630jVvpKncMFh/4SDVNkrf8ACHa3lFyo8y1zJ+58zA/fdd37rnHzc/d+agDoaKxv7Z1D7R5f/CM6rt8zZ5m+Dbjzdm//AFmcbf3nTO3tu+Wq8HiDVJLaOV/B2txOyBjE8ltuQkSHacTEZHlqOCRmVOcBioB0NFc/c6/qkMMsieD9amZFJVEktsvgxjAzKBk72POP9U/+zum/trUPO8v/AIRjVSvmbfMDwbceYybv9ZnGFD9M7XXjdlQAbVFc8/iDVAiMPButksjMVD22VIhEgU/vupYmIY43qSSFw5S/8S3VkFafwtrZja4jgDxJFJy80cQbCuW2/vC5OOFRycHAIB0VFA6VR8Q6kNH0G/1Y2d5fCzt3n+zWkfmTTbVJ2Iv8THGAO5oAvUVizazfpM8aeGtVmRXKrIjQBXGY8MAZAcHzG6gH90/H3dxBrOoSTxxt4Z1WFXYKZHeDagPmcnEhOB5a9Af9an+1tANqiufGv6p5Hmf8IhrW7y9/l77bdny1fb/rcZyxTrjcp524YzjWNQLyL/wjWqAKwUHfBhwZjHuH7zoFAl552EDG75aANmisD+3tS8rf/wAIjrW7Zu2b7bOdjtt/1uM5RU9MyLzjcVWbXtSSYovhLWZFAkO9XtsHaygDmXPzBiRx0Q5wcAgG9RWGdb1HeV/4RXVyN2M77fGN0gz/AK30jU/SVO4YLF/wkGqbZT/wh2t/uxlR5ltmT9z5mF/ff3v3fOPm/wBn5qAOhorG/tnUPtHl/wDCM6rt8zZ5m+Dbjzdm/wD1mcbf3nTO3tu+Wq8HiDVJLZJX8Ha3E7IGMTSW25SVkO04mIyDGo4OMypzgMVAOhorDbW9RCTMPC2rkxxu6jfb/vCuzCr+96tvbGcD922SPl3O/trUPO8v/hGNWx5m3fvg248x13f63OMKH9drrxncAAbVFYR1zUvsvnf8InrG/wD5477ff/qPN/564+9+66/f5+589PGtah54j/4RjVtvmbPM3wbceYqbv9ZnGGL9M7UbjdhSAbVFYa65qRSJj4V1cF4kdl32+YywclD+96rsUHGR+8XBPzbU/t3Utuf+ET1jOOm+3/6Zf9Nf+mjf9+X9U3AG7RWMdY1AXPk/8IzqhXzdnmh4Nu3zdm//AFmcbf3nTO09N3y1FFrupPGGbwnrEZMRfaz2+QfKD7OJcZ3Ex+m4HnbhqAN6isQa3qPmbf8AhFtXxuxu32+Mboxn/W9MSM30ifuVDQSeJLqE2v2rwxrcP2m5gt1wkUmwyFss2x22qm0bmPHzLjPOADoq8m/a2/5IZrH/AF2tv/RyV6yOleTftbf8kM1j/rtbf+jkoA6f4Jf8ks0L/rg3/obV2J6Vx3wS/wCSWaF/1wb/ANDauyNAGB4D+zf2Nc/Zduz+073djyfv/aZN3+qO3rnr83975s1v1heB5Gk0m5ZpGkI1K8XJkL4AuJBjJkfp0xkY6bU+6N2gAooooAKD0oooA8b+JXxkvfBvi3XtHk0vS5otK0iDVYjJePHJdiSUxeSg2ECTKnHY5GcckdnZ/Erwnc+IbTw8NQKardStbrAYmIWdYRM0LOAUDiMhuuMHgms3xN8LrfXPEuva5J4h1C3k1vSF0e5iSCB0W2BY4UOh+bLtyc9RxxWfpvwP8Oaf4m0fXLfVtYY6M0YsLeaRJEihW1+zeQGK7/LKktjdwzMe9AB4m+M2i29jZXPhuI6uJtWsbF2kjlgiaK5maETRSMm2QBlb7vp1GRnb1v4q+DdE01NQ1S/ubWJ1uJFR7KXzDFAwWWXZtz5YJHz4wcjBOaxrj4L6TP4B07wNJruqPoWmXsN1ZwOkJKLFI0ixM2zLLkgHPJA655rmvHnwb16807RdJ0bxRd3FnpqXEcRvra2uHSKQoVgJkXLRKEwAxbIwGBwKAO9k+K3gyK91S1nv7qFtJUNqLyWEwitQYDOpeTbtGYwSOeTwOSBTrP4peD7q5s7SO8u0ury/OnRW8tjNHKLjyRMI3VlBQmMhgWwCOhrNs/hRpt1p/jCHX9SudQl8Y2sEWrBESKNJIoBEHhAGV6AgEnBAqKL4N6Ul9Bqza9qsmtxaxHqzagywhpJI7b7MiFAmzYI/QZzk5oAdH8dPhvJYG+XWbn7KtguovL/Z0+1LZpjAJGOzgeYpU9+OlP1j4saZF8QNB8K6NEup/btWm0q/uAJFS1mjgMxVX27JGAwGUHK5GfSubtP2cfDdvoN9op8R65Ja3eijRSW8kOkAujdBgQnL72YZPGDjHGa6Oy+Dui2niy11+LWNWU2+tS64tqDF5Ru5YRFKxJTdtYDO3dgEnGOwB6VRRRQAUUUUAFYfxA+z/wDCD659rwLf+z5/NJ8rG3Yc/wCuxH0/vkL68VuVi+PHaPwVrciyNGy2ExDq5Qr8h5DB4yPqHT/eHWgDXt8fZ48dNgx09Pbii4/1Emem0/yot/8Aj3j/ANwfyon/ANS/+6f5UAYvw9+z/wDCC6H9kwbf7BD5WPKxt2DH+pJj6f3Dt9OK3axPATtJ4J0SRpGkLWMJLs5ct8g5LF5CfqXf/ePWtugApGJCnHWlpGGRigDx/wAafF/UPDviXxlpL6fomPDemwahELjUGikvxKHIhjXYf3nyYGM5LKOK66P4meFU1PTdJ1C+bTtUvo7VvsdxGwe3kuVZoYZSPlSRtjgKTklfcZy9f+EGha94i8Q6zquoX0z63BbRsihE+yNbMWglhcLuV0Yk5JIPcY4q1Z/DHTofGf8Awl1xqdzearNbW8N5LNBAftDQFjFKPk/dON2D5e0EdqAJrL4peDryTSVtb65lGsSNFpzixm2XLBGkwrbccqjEfTHXiuIv/wBoXRo9Qmk07TZtT0aXT7G70+7gVxJM1zdNbBWjZQUAZGOep4AGSK27D4I+H9OurW90/VNQtLu11b+1I3hjhRPONuYGPlhNg3KSzEAZbn2rH0z9nTw7YWEVnH4k1x0gtLW1gLCHKLb3ZuoycJyfMZgfUHHGM0Aehjx14fkutWtYbiaWfSUka7At5NsbIiOyFsY34kT5ep3cZwccTP8AFHxXBfeN4G8K6ZJ/wh1va3d9ENQZZJopbczsEJTbvRVIwThj3FdBD8LdHXxnc+K5r66lv7uJYrsiOKMXKrJHIBJsQb8GJQN2SFLDODxX1D4U299q3i69k8TatFH4tWGLVIYViTMUUZjWONtu5AUJUnJJyeRQBX8N/GPw/qt5qzzOlvp9vJpsdi4WVp7hr2ASxq0ewbSc8YLZHJx0rcufiX4Tg1COwa8upLl4klZIrCd/KDxNMiyEJiNmRGIVsHjHUisC5+CfhmZfEcH2ib7Drv2NZbJreF4IUtYDDCiKyHAC7TnqCoIIrV8O/DHTPD+pahc6Zq+ppDqlla2mowSskn2n7PB5COXZdysUwGwcEjOASaAGxfGDwHLHBJHq8hFzp1vqUGbSVfNguJhBCy5Xq0jBdvUHrgUzxT8VvD+laJrV1ZtLc3umacb54JbWeNUBieRBKwQmMFY2PIyAOhOBWFp3wF0C0jhhl1vUb63h0OHQhb3cFvLE9rFP5yBlMeGO7qfywcESaj8B/DN5ZQ2zapqaNDoj6IlwBF55tng8gq0mzc425YBsgMcgDGKAN/Tvil4XnudP0+4vCmo3cVvuSK3leFJpoDOkPm7Au9kDFVOGIxxkgVY8E/E7wd4xvrSz0HUpZ5b2wbULUSWksXnW6yeUzqXUZw/ykdawbX4KaDb6pZ3q6tqTJb3FnetbMIvLlu7W2NvDO3ybgQuCVBCllBx1Bn+Hvwf0bwVqOgX2n6vqdw+i6RPpEKz+WRLDLP5xLbVHzBsYIwMDpQB6VRQBgYooAK5/x79m/sW3+1FQn9pWWM+T9/7THt/1pC9cdPm/u/NiugrC8cyNHo9uyyNGTqNmMiQpwbiMYyJE69MZOem1/ukA3R0rD+IH2f8A4QbXPte0W/2Cbzd3lY27Dn/XER/99/L68VuCsXx47R+CdbkWRo2WxmIdXKFfkPO4PGR9Q6f7w60Aa1vjyUx02jH5VJTIP9Uv+6KfQAUUUUAFcl8YfFl14F+HOr+LbSxhv20yHz2t5ZTGJFyAQGAODyO1dbXOfEvwlbeOvBWo+FL2+ubK01CPyp5LcKZNmckDcCB0HOKAOc0j4m2+be41o2UenX2oQaTYXdn5sglvpCR5JXZ8o+7h/unJ6Y5gt/jT4VvPEltpWnx6hcwvY395c3QtJFWBbSQRyKVI3Ehtw6Y4HqK3PFPgDT/EGiaTYXN9cQXGl6pa6rFdwIivJcwY2s6kbWBAwRiub0H4IaJpF+t5Dr2syyGHULeXzPJ/ew3sollU4QYO4HBGCASPTABoz/Gj4fwxW8smrXOy4s7O9iK2E7bobp9kD8J/E3y46g9cVoW/xQ8Gza5baIdUaDUbiaOAQXFtJE0c0nmeXE+4DY7iKQqrYJABHUZ4xv2fdFMVlH/wlOubbOwsNPjBSD/VWU3nQZ/d9d33j39q7T/hXWir8Rb3xvHJIL2/W3+1RPFG6s8AIjdWZS8ZwcHawBwKAMzxT8QNV0T4hTeFZNKsI4p9Em1PSr2e5YJcyQsolgcKpKkBg2RuyCOO1U/BvxdtNX8G23irVoLfSrGCxnn1lWZ2ksJkm8kQbduWYssgxgE7eAc11vjLwVo3iq90G81NZRNoeoC/tWjIGW2spRsg5RgeV4zgVi6j8JfCd5oPi3R/LuILfxRefbrsxsMwzgqwaLIwP3i+Zg5G5mPfFAE8vxU8Hx21nM13e7rvUpNJjgGnTmYXiKWMLRhNytgZGQMjpVDwj8UrfWvFmvaJPps8SWN/Z2llLFDK73Aubb7QrSJsBh2rwxbgY5I6UyH4QaSl1p962tanJe2viN/Ec85WIG6umTy8OAgAQJ8oCgHvnNDfCKxT4iX/AI7sfEesWOsX17FdSPD5e3YkQiNuVK4aJlVMhsnKggg0AelUUUUAFFFFABXPeNvs23RftO3/AJC9v5efJ+/k4/1p/wDQPn9O9dDWD4ykaMaNtkZN2rQKcSFdwOeOJEz9DuH+w1AG8OleTftbf8kM1j/rtbf+jkr1kdK8m/a2/wCSGax/12tv/RyUAdP8Ev8Aklmhf9cG/wDQ2rsW5Fcd8Ev+SWaF/wBcG/8AQ2rsW6UAYvgtpX0q4M27d/aF2BuTadonfHHlx9sc4Oeu5/vnbrA8CLGuj3Ija3Yf2nekmF42GftMmclON2eoPzA5Dc5rfoAKKKKACiiigAooooAKKKKACiiigAooooAKKKKACiiigArG8cNIvg/WGh3eYLGYptXcc7DjA8uTP08t/wDdbpWzWH4/WNvBGtrI0CIdPnDGd0SMDYfvNJ8gHqW49aANm3/1Eeeu0fy/Cif/AFL/AO6aLf8A494+n3B06dKJ/wDUSZxjaev0oAyfA7SN4N0dptwkNlEX3JtOdozkeXHj6eWn+6vStmsP4frGvgbQ1iaBoxYQhWgeN4yNg+60fyEehXj0rcoAKKKKACiiigAooooAKKKKACiiigAooooAKKKKACiiigArD8atKuk25h3bv7QtAdqbuDOmePLk7Z52jHXcn3xuVz/j1Y20W2EjW6r/AGlZHMzxquftMeMF+N2egHzE4C84oA6BelY/jdpU8Haw0O7zRZSlNqbjnYcceXJn6eW/+6elbA6Vh/EBY28Da4srQKhsJgzTvGkYGw/eaT5APUtx60AbFv8A6pfcDt7VJUdv/qV/3R/KpKACiiigAooooAKKKKACiiigAooooAKKKKACiiigAooooAKw/F7TKNI8ndzqkAfam75ec5/dvge/yf7699yuf8arGw0XzGt1xq9uV86SNcnJwF39W9AvzelAG+vCivJ/2tv+SGax/wBdrb/0clesL92vJ/2tv+SGax/12tv/AEclAHT/AAS/5JZoX/XBv/Q2rsjXG/BL/klmhf8AXBv/AENq7Fs44oAw/BDM+k3Jd3c/2leAFmZjgXEmBy7ce2QB2Cj5Ru1h+Cdv9k3G1HQf2jecMSSf9Ik55ROD9D/vN947lABRRRQAUUUUAFFFFABRRRQAUUUUAFFFFABRRRQAUUUUAFYvjtmTwXrTozIy2ExDKxUg7DyCrKQfcMp9x1rarF8dbf8AhDdZ3K7j7DNlVJBb5DwCEf8A9Ab/AHT0oA17f/j3j/3B/Kif/Uv/ALp/lRb/AOoj7fKP5UT/AOof/dP8qAMjwGzP4J0VnZnY2MJLMzMSdg5JZmJ+pZj7nrW1WL4E2jwXou1HQfYYsK5JYfIOCSiH/wAcX/dHStqgAooooAKKKKACiiigAooooAKKKKACiiigAooooAKKKKACsLxwzJo9uUd0P9o2YyrMpwbiPI4dTj2yQe4YfKd2sLxxj+x7fKO4/tGz4UkH/j4j54R+B16D/eT7wAN0Vi+PGZPBWtOjMjCxmIZWZSDsPIKspH4Mp9x1raHSsbx1j/hC9a3I7j7DNlVJBPyHgEI5/wDHG/3T0oA1oP8AVJ/uin0yD/VL/uj+VPoAKKKKACiiigAooooAKKKKACiiigAooooAKKKKACiiigArB8ZMyjRtruudWgB2uy5HPBw65Hsdw/2TW9WF4xxjR8xu/wDxNYMbSRg88nCPx/3z/vCgDdHSvJv2tv8Akhmsf9drb/0clesL05ryf9rb/khmsf8AXa2/9HJQB0/wS/5JZoX/AFwb/wBDauxbpXHfBL/klmhf9cG/9DauxbpQBgeASjaNcmMoR/ad7koVxn7TJn7pIzn8fXBroKxPBkk0mlXDTSSyMNQu1BkZmIUXDgD5iTgDAA6AYwAMCtugAooooAKKKKACiiigAooooAKKKKACiiigAooooAKKKKACsL4hFB4G10yFAg0+fcXKhcbD13EDH1IFbtY/jd5I/B2sSQvJHKljMyPGzK6nYcEFSGB9wQfQ0Aalt/x7xf7g/lS3H+ok/wB0/wAqLfPkR5znaOv0on/1L/7poAxfh4UPgTQjGUKHT4dpQqVxsHTaSMfQkVu1jeBnlk8G6NJO8skrWUTO0jMzsdgySWJYn6kn3rZoAKKKKACiiigAooooAKKKKACiiigAooooAKKKKACiiigArnvH7Rrolt5hQD+07LG8rjP2mPH3iBn9fTJroaxPGsk0ekwNDJKjHULRSY2ZTtNxGCPlIOCMgjoRnIIyKANsdKwviEUHgTXTIUCDT5txcrtxsPXcQPzIFbo6Vj+OJJYvBusyQSSxyrZSlHiZldTsOCCpDA/Qg+9AGpbnMKY/uj+VSUyD/VL7gZp9ABRRRQAUUUUAFFFFABRRRQAUUUUAFFFFABRRRQAUUUUAFc943MYGibygzrFuF3FeuT03Ec/Tn2roaw/F0k0Y0jyZJU3apAr+WzjcpzkHaRkexyPUGgDbXpXk/wC1t/yQzWP+u1t/6OSvWF6V5P8Atbf8kM1j/rtbf+jkoA6f4Jf8ks0L/rg3/obV2J6Vx3wS/wCSWaF/1wb/ANDauxbpQBh+CEVNIuQrRtnUbw5QcZNxIf8AnmnPrwf95/vHdrlbDQPENhFeQ2niSCOOa6uLiFf7N3eUJTuVSTId21ixzxnOMDFaAsvEAkcnXoipdSo+wD5VE5cj73OYiI89iN/fFAG1RXPnTfFHk7f+Eng8zy9u/wDsxfveW67sb/77I+P9gr/FkSS2PiJgRH4ghjO6QgnTwcAspQfe/hAcZ7788Y5ANyisI6f4k3ZHiOEDPT+zh0zKcff9GiH/AGyP9/iI6b4q2zAeKYMsD5Z/stfkPk7c/f5/eZk+ny+9AHRUVi/YfEP2jf8A8JBD5Xm7vL+wDOzzS23O7/nnhM+o3e1V4NN8Vraxxy+KreSYRhXkGlqoZ9sgLbd/HzNE2P8ApmR/FkAHRUVz1zp3ih4pFg8TQRO2djHTFbb80ZHG/nhZB/20B/h5m+weI/O3f8JDDs352f2ePu+Y5253/wBxo1z/ALBP8WAAbdFc5JpvivYgXxTArBHDH+y1O5jCqK33+MShpMdw23tmrH2HxF5+/wD4SCHyvM3bP7PH3PMVtud39wMmfVt3bFAG3RWCun+JdkSnxHDuWJFkb+zl+dwsgZsb+NxaM47eWRzu4P7P8TY/5GSD/wAFy/8ATL/b/wBiX/v6P7nIBvUViGx8Qm5LjX4hD5u4R/2eM7PNLbc7v7hCZ9Ru74qOPT/EyxBX8SQO/lFS39mqPn8oKHxv/wCegaTHodvbNAG/RWGLDxH5gY+Iodm/O3+z1+7vjOM7/wC6sq5/6aA/w4KRWHiRUVZPEULsDHlhpwGQA28Y3/xZX6be+eADdrE8eKH8F60jMihrCYEuMqBsPX5H4/4A/wDunpUQ07xR5e3/AISaDdtxu/sxfvbIxnG/+8srY/6aAfw5NbX9C8Q6rot1pw8RwQ/aIZInZtN3DDSZ6CQHiP8Ad8Ec/NkHigDprf8A494/90fyon/1En+6f5UsS7IlXOcADNEq7o2X1BFAGN4CUJ4J0RFZGC2MIBQYU/IOnyJx/wAAT/dHStuuX8O6F4h0nTLDT28SQTRWiJGQunBN6K5OBmQkZjwmck5G7nOKsf2d4o8vb/wk0G7bjd/Zi9dsozjf/eaI4/6ZkfxcAHQUVhPYeJNs23xFCCyOIz/Zw/dsSm1vv84CuMd94/u8r9g8R+bu/wCEhh2b87f7PH3d8hxnf/daNc/9Myf4sAA3KKwG0/xN9kMY8SQifnEv9mqR/qNg+Xf/AM9cyfQ7PepPsPiL7Rv/AOEgh8rzN2z+zxnZ5qttzu/uBkz6nd2xQBt0Vgrp/iby4lPiOHesSLI39nD53CyBnxv43Fozjt5ZHO7gOn+Jv+hkg/8ABcv/AEy/2/8AYl/7+j+5yAb1FYn2HxEbjf8A2/CIvN3eX/Z4+55pbbnd/cKpn1G7vio49P8AEyx7ZPEkLv5JXcNNUfvPKVQ+N/aQM+PRtueM0Ab9FYYsPEfm7v8AhIYdm/O3+z1+7vjOM7/7qyLn/poD/DgpFYeJFRVk8RQyMDHlhpwGQA28Y3/xEqfbaeueADdorAGneJ/Lx/wk0G7bjd/Zq9dsQzjf/eWU/wDbQD+HmUWPiHfEf7fh2q2ZB9gHzjzt2Pvcfu/3efX5vagDaornv7N8VfZ9n/CUQeb5W3zP7MXG/wArbuxv/wCenz49Pl96nuLHxA9zI8OvwxQtIWSM2AYqu6Ihc7ucBZRn/pqD/ByAbVFYlvY+IkljabxBDMisC6DTwu4YkyM7+OWiP/bM/wB7iIab4p8jb/wk8HmeXt3/ANmL97y0Xdjf/fDvj0cL2yQDoKwvHKq+j24ZkUf2jZnLgkZFxGf7j8+nA/3k+8Hiy8QB5CdeiKl1KD7APlUTlyPvc5iKx57Eb++Kz9Q0DxDfw2kN14kgkjhureeVf7N2+aIm3MoIkG3cwQ55xtxg5oA6odKxfHiLJ4K1pGZFVrGYEuMqPkPX5H4/4A3+6elbQ6VQ8Rae2raBf6Ysywtd27wiQoWCFlIzgEE9emR9RQBcg/1S/wC6P5U+ucs9L8VRWkUU3im3llSNVeQaWqh2AlBbG/jJaI4/6ZH+/wAOudN8VNBIsPiiCKRlIRzpittP7rBxv5xtl4/6aj+5yAdDRWJ9h8Refv8A+Egh8vzN2z+zxnZ5jNtzu/uFUz6ru74qudN8V7Y1HimAFUIdv7LX5mMAQH7/ABiUGTHodnbNAHR0ViCw8Redu/4SGHZvzs/s8fd8yM7c7v7iyLn/AGwf4cFsWn+JFiVZPEcLuDHlhpwGQFYPxv8A4iVPttxzngA3aKwBp/ifYAfEsG7bgn+zV67Yhn7/AKrKf+2oH8HMi2PiLzIidfh2q2XH2AfOPO3Yzu4/d/u/r83tQBt0Vz39m+Kvs2z/AISiDzfK2+Z/Zi/f8rbuxv8A+enz49Pl96nnsvED3UkkOvRRQmQskZsAxVd0RC7t3PCyjP8A00B/h5ANqisAaf4nDwk+JYCFkRpB/Zq/Oo37l+/xu3R89th67uEGm+KPJ2/8JPB5nl7d/wDZi/e8tF3Y3/31d8f7YX+HJAOgorB/s/xL9s8z/hI4fIz/AKr+zhn/AF+/72//AJ5fuunX5/amHTfFPkbf+Eng8zy9u/8Asxfv+Wy7sb/75R8f7JXvkAHQ0Vgf2f4mLzEeJIArSu0Y/s1fkQmPav3+doWQZ7+YOm3l39n+JM5/4SOHGen9nL6y/wC3/txf9+j/AH+ADdornV03xV9lCHxRAZvK2mT+y1wX8oLvxv8A+emXx6HbnvUk+n+JWkzF4jhjTzg206aG+TzixTO/r5ZEefUbsc4oA3qwfGSK40fc0a7dWgYbh1PPA/dvz/3z/vLSHTvE/l4/4SaDdtxu/s1eu2QZxv8A7zRNj/pmR/HkVb/QdfvtS02a48RQPaWl59pkt/7OwZQMbFDiQbSDu5wc7unFAHUL0ryf9rb/AJIZrH/Xa2/9HJXrC9Oa8n/a2/5IZrH/AF2tv/RyUAdP8Ev+SWaF/wBcG/8AQ2rsq434Jf8AJLNC/wCuDf8AobV2R4FABRWP/wAJR4d87yf7e0oS+Z5ew3abt3mNHtxnrvR0x/eVh1BqBvGfhNVRm8T6KFkUuh+3R4ZRCJyRz0ETLJ/uEN0OaAN+isf/AISjw35vk/2/pXmb/L2fbI87t6R7cZ675I1x/edR1IqKLxh4VlfbF4l0ZyVjYBb2M/LIGZD16MEcj1CtjoaAN2isT/hLfDG3cPEWj4xkH7bH0xGfX0mhP0lT+8KkHifw6WjQa9pZaUhYwLtMuTL5QA55/efJ/vcdeKANeisL/hMfCfkfaP8AhJtF8ny/N3/bo9uzyxLuznp5ZD5/unPSppvE3h+G5e2m1zS450cxvG12gZXDRqVIz13TRDHrIg/iGQDXorGg8UeHbh444Ne0qV5CAipeIxbKuwwAeeIpT9I3P8Jpg8YeFTF5v/CS6N5ezfu+3R427EfOc9NkkbZ9HU9CKANyisgeJvD7OyrrmlsyuqMBdoSGaZoVU89TKrRgd3Ur1GKh/wCEw8K+R5//AAkui+V5fmb/ALdHt2eW0m7Oenloz5/uqT0FAG7RWJ/wl3hjzJYz4i0gPDK8Ui/bY8o6FFdTzwVMsYI7F19RSnxZ4Z5/4qLSM/8AX7H/ANNPf/pjN/36f+6cAG1RWCvjLwo1v9oXxNophMfmiT7dHtKeWJd2c9PLIfPTaQelPm8WeGoZPLk8Q6Qj+aIdrXkYPmGUwhOv3jIrJj+8CvUYoA26Kw/+Ev8ACvl+YfEmj7Nu/d9tjxt2yPnr02xSt9I3P8JwS+L/AAvFKY5PEmjo4EjFWvYwQEKhz16KXTPpuXPUUAblFYx8VeG/M8v/AISDSd+7bt+2R53bpEx167opV+sbj+E1EvjPwmyyN/wk2i7YlDSH7dH8g8rzsnngeUPM/wB35unNAG9RSKwZQykEEZBHeh2CoWOAAMnNAC0Vgt4y8JpbNcv4n0VYFiMxkN9GFCeWJd2c/d8sh8/3SD0qX/hKvDe/y/8AhINJ37tu37ZHnO6Ncdeu6aIfWRB/EKANmisMeL/C5MIXxHo5M7pHEBex/OzhyijnkkRyEDvsb0NA8X+FfK8z/hJNG2bN+77bHjbsR89emyWJvpIp6EUAblFYn/CWeGTdi1XxDpBnOAIheR7uZvIHGf8AnsDH/v8Ay9eKb/wmHhXyPP8A+El0XyvL83f9uj27PLMm7Oenlqz5/uqT0FAG7RWJ/wAJb4Y8yWM+ItIDxSvDIv2yPKSIyK6HnhlaWIEdjIo7ilPizwzj/kYtI/8AA2P/AKae/wD0xm/79P8A3TgA2qKwV8Y+FGt/tA8TaKYTH5of7dHt2eWJd2c9PLZXz/dIPQ0+XxZ4aikEcniHSEfzRDta8jB8wymEJ1+8ZFZMddyleoxQBt0Vhnxf4V8vzf8AhJNG8vZv3fbo8bdjvnOemyKVs+kbHopol8X+F4pjFJ4j0dHAkYq17GCAhUOcZ/hLoD6bh6igDcorGPirw3v2f8JBpO7dt2/bI853SLjr13Qyj6xuP4TiL/hMvCe2Vv8AhJ9E2xLukP2+PCDyvOyeeP3X7z/d+bpzQBvUVkf8JP4d8/7P/b2led5nleX9rj3b/M8rbjPXzPkx/e461BB4y8Jz28dxD4n0SWGRBIkiX0ZVlIkIYHPIIhlOfSN/7poA3qKwrjxj4Vt4ZJp/EujRRxgtIz30YCAGMEkk8czRD/ton94VL/wlHhzzfJ/t7SvN3+Xs+1pu3+Y0e3Geu9HXH95WHUGgDYorAfxn4SVEc+J9ECyIzoTfR4ZVhE5I55AiZZCf7hDdDmp/+Eo8Oeb5P9vaV5m/y9n2tM7t6x7cZ675EXH951HUigDYooHSoL+7tbCxnvr65htbWCNpJppnCJGgGSzMeAAO5oAnorIm8T+HYZ5LefXdLimjco8b3aKysDGCCCeCDND/AN/E/vDKQ+KPDs80cMGvaXLLIwVES7RmYnzMAAHknyZv+/b/AN04ANiisIeMPCvkif8A4SXRfK8vzN/26Pbs8tZN2c9PLZXz/dYHoamHibw+ZHQa5pZaNwjj7WmVYzGAA88Eygx4/vgr14oA16Kw/wDhL/Cvleb/AMJLo3l7PM3fbo8bdjybs56bIpGz6Ix6A0svi7wvFKYpPEmjpIA5KNexggIyq5xn+FnQH0LAd6ANuisU+KvDe7b/AMJBpO7dtx9sjzndIuOvrDMPrG4/hNR/8Jl4TxKx8TaKFhG6Q/bo8IPK87J54/dfvP8Ad+bpzQBvUVkf8JP4d8/7P/b2l+d5nleX9rTdv8zytuM9fM+TH97jrxVeDxn4Tnt0uYfE2iSQugkSRb6MqylZGDA55G2GU59I3P8ACcAG/RWK3ivw2qysfEGkhYY3klP2yPCImzex54A8yPJ7b19RTv8AhKPDfm+T/b+leZv8vZ9sjzu3vHtxnrvjkXHqjDqDQBsUViHxd4YFt9q/4SLSPs/Xzftse3/U+f1zj/U/vP8Ac+bpzT/+Eo8O+d5P9vaV5u/y9n2xN2/zFj24z13uiY/vMo6kUAbFFYq+LPDLLEw8Q6SVmjSWI/bI8OjhyjDnkMIpCD32N6GkPi3wvt3f8JHo+MZz9tj/AOmZ9fSaH/v6n94ZANuisf8A4Sfw95/2c67pYm8zyvLN2m7f5nlbcZznzAUx/e461Gni7wxJGJI/EWjuhjMoZb2MgoIhKW69PLIfPTaQ3TmgDcorGHirw1v8v/hINJ37tu37ZHnO6Ncdeu6aIfWRB/EMrb+KPDtwyC213S5vMeONPLu0bc0hYRgYPJbY+PXacdDQBsV5N+1t/wAkM1j/AK7W3/o5K9ZHSvJv2tv+SGax/wBdrb/0clAHT/BL/klmhf8AXBv/AENq7I9K434Jf8ks0L/rg3/obV2LdKAOS8C6Tosul3Uy6bpzv/at6xdYY2IYXcrHkO/IdmPUEEnKocqNo+HdBIVToumFVUqo+yR4AMYjIHHTywE/3QB04qHwaGGlz75JpD9vu+ZUlUgee+BiRmOB0BB2kYKhVwBtUAZ/9iaP5nmf2VYb92/d9nTO7cr5zjruRW+qg9hXKXmt+AbDVNSsI9Mt559JSL+0TZ6SZhZrtJjEhRDjCMxA6hWJwAa7uvJU8HeNfDbePovClzaZ8SX8mqadevKqyWV08Soyyo6MrxhkUjAztJHXBoA7zSbPwtqmmWl/Y6fpkltdwJNAfsqDcjohU4IyMqkXHoi/3Ri2umaDhJFsNN+Q/IwhTgh/M444O/5vrz1rx6x+E2st4h8Yapr1ro+r3Go6HZW+n3MkrQn7bDbyRu58lVaFWMmAYyGCj1rg9a+Hvijwva6QNYsbXVft3jrRr9YYGMqKiWxin8zbEAiblGWwQQRuJOSQD3/ULzwPp/iXSvCl5punxX2q200llF9gBjkiijVZBuC7QAhVcE/dIHSrscvhe68U3minTrdtSt4EvZ2ex+Xa7jDeYV2lt0SEjORsQnoK8WT4MeK2sPC1nd/2Tcx6Xp2vQyRvOzJbPfA/Z4owV+ZIsKucLgdBxUMXwf8AH32ZR5ulpIvh3RNOuAbxiL2SxmDzRudmdki/LuIPTBGDQB7brL+GNBWzll0m3LXEyw2q2lgJJHfDgbQi5AAd+egDt6msfwp4g8BeJ5JLfSNFV44biexleXSDFEksKqkkRLKACqoq+hCADoKveDfDcejXELW2k2uk2NnavFZWNvMZBG8spkmOSOMlY8AcD5u2K4LSPh74tt/hX4y8PS2mm/2pq2v3Oq2IOoSLEFluFlAd0AYMoHTlWOAcqTQB6Dq2peDdJ8SaPoN1bWcd/rhleyAswUmaAmdsuBtBVmLjJHzEkcmmRXXgiTxfceC/7NsF1SDTVvngbTwE+ytuhBDbdpHLJjPQkYxXjtt8FvFcVppiXkGi6ommalr10tpPcfJPHfR7YR/qgq7WYlgEAG35RyBRr3wY8eXUSW9vrVrLLD4O0/RjeyXbiS5uLe7W4kVvlJEbqCmTu91IoA9p8Rt4T0GwfUdQ0qzMcrySEw2KyPI23zHbCqSflhDE/wDTMegrm08dfDdtDi1saXL9gnshfQTDQ5G82EnAZQEySftDELjJDyHGN1M0/wAC6hpvhS8021i3AafeR2NvcXvmbJrpiXy+wBUUbQoVQAGYAdK5K5+D+sr+zhdeCLKK0TxLeadY2s5mvWe38y2Zf3iuVLKCqnAA44GBzQB7Gui+G1i8g6VpKps2CM20YATZsxjHTYAuPQY6VJJo/h933Pp2ls28SZa3jJ37zIG6dd5L59ST1r5wh8I65q3xb1+C68NXBivf7Xht76TUkl8k3UCpvmQoHMKmJQijGwPxuGKWb4J+OJ10lZrDQnW103QLOYm+J3tp8paVuY/414X264oA+jl0Xw+yiMaVpbBk4UW0fK4ZemOmJHH0dh3NOk8P6HI5d9H05mIYEm1Qkhsbh077Vz67R6V5dYfCiex+MFx4hhdYtDSW0uNLhtbowfYTFHIksPlhCWjcyM21WVSXOV4Br2NPuigDP/sPRt27+ydP3Z3Z+zJnOWbPT1kc/V2Pc1gePdB8Pw+BdfZtH0pEOnTeYzW0SLgQGP5iWQY2fLy6jbxuArsKx/GoY+EdXCSSxsbKXDRLIzqdh5AiZZCfZGDehBoA1LXAtoguMbBjHTpRcgG3kB6bDn8qWD/UR9fujrn096J/9S/X7poA5LwBoPh+f4f6Io0fSpYX02FMC3idGQwqmOGcFdgC8Ow2gDJFb/8AYejbt39k2G7Oc/ZkznKHPT1jjP1RfQVB4J3Dwfo4eSWRvsUWXlSRXY7RyRKzSA+zsW9STWxQBmDw/oYMZGj6cDGysmLVPlKhgpHHBAd8em4+ppf+Ef0PZs/sbTtu3bj7KmMbVXHTptRB9FUdhWlRQBm/2DovnicaRp4lGMP9lTd/rPN64z/rPn/3uevNJ/wj+heX5f8AYum7Nmzb9kTG3YUxjHTaSuPQkdK06KAOT8VXXgzwyLZ9VsLIXGpXRjtoIdP86e6nba7bURSzN+7VicfwAk8CnaJP4Q1i5v7W10u0juNPdI7yK4sBE0LOrMoIZR1WVzx2kb+8azPiN4V1e/8AGXhHxloRtJ73w9JdI1ncymJLiG4jCPtcK2112qRkYPIPrWZ8TPCviDxZHod5/ZWkypp2p/abnSLi5zHfReRJGvmP5ZG5GcMowRx1zjAB3P8AYfhxYxAdK0kLtEYT7NHjbsCBcY6bAFx6ADpWb4xl8IeGdCvvEOuafYR2Wnp9ruZFslkeMCQv5m1VLEh2Z8gZySeteD3/AMCfG0nh6+sWudKvdRbwtpemW19NcMr/AGq2uRK5zsyqhPkVupCDIGa6XxB8J/EGpaD4+t57DS7/AF3XZL7+y9YlvGR4re5EeLd12n5U2Y7jC5GCcUAew2em+Gryzhlh0vS2hmjBjH2ZBlSjDGMf3ZHGPR2Hc1R1tvCOnX2mw3ul2bzapdNZ25j08S7pGG9gxVTtU+WMlsDKrnnFeOQfCLxjb6zbXKWmjmCPxfHr7Mt6UYRfYRA8QxHw28E5zggA9elrSPhJ4vsLTwrZifT3TRPEi3y3DSILiOzWzEAUssaiWQMSQSAWVF3HdQB7cNJ0EkudN0zdu5PkR53Zc+nXMkh+rt6mkTQPD0kb7NH0tkkGHxaxkMNnl4PHPyfJ/u8dK+c5/gZ41fwlcaWF0VJvsWmWkiLdHZfz2169xLeynywVkZDsA+Yne2TgV7F8H/C2qeEpfF8N8lqtrqfiO51LTlt5MqlvKqAIVwAhBUnAyOaAOw/sXR/N83+y7HzN+/d9nTO7fv3Zx13/ADZ9eetRR+HdBjiWGPRNMSNFCqi2iAKoDgADHTEkg/4G3qa1KKAMyXw9oUsbxyaLpro4IZWtEIIJQnPHPMaf98L6Cn/2Jo/meZ/ZVjv3b932dM7txfOcddzM2fVieprQooAy28O6Cyqp0TTMIpVQbSPABjEZA46eWAn+6AOnFYnjzSNFi0m3lbTdORjqlkd7Qxr8xu4W6lk5LKh6kkhcK5wp6+sXxmGOlQbJJYz9vtOY0lYkeemRiNlbB6Ek7QMlgVyCAbQ6Vz/xKjtpvh74hivEge3fTZ1lWbb5ZUochtzouMdcuo9x1roB0rI8ahj4Q1cJJLG32KXDxJKzqdh5URMshPsjBvQg0ASpo2kTDzpNLsZJH+Zma3Qkk7CSTjk/u4/++F9BTo9E0eORZI9LsUdCCrLboCpG/BBxx/rJP++29TV2D/VL1+6Ov0p9AGZ/wj+heX5f9i6bs27Nv2RMbdgTGMdNqhcegA6CpBoukhnYaZYguwZj9nTLESGQE8cnzCX/AN45681fooAzf+Ef0PZ5f9jads27dv2VMbdrLjp02u6/RmHc0y40PQ8tM+i6fI+HyfsqFiGILDp3KqT6kD0rVpkrFEJVdxwcDOMmgDzrSvG/w11L7PNHawwRXOpPpkVxdaU0MbXivIDDvZMB97y4z1LPgnJzr+MbrwP4S8NX3iDXNO06HTLdFa6kjsVlwjAQ5KqpJG0hOn3eOlcl8Kvhf9g0y4TxpYQ3U6+ILrWLOEXrzW0bSys6P5ZwvmIGxkg8kkV5jJ8AvHVx4Ss/DrvocX2fw1d6I119qchml1BLlH27M7AikYznJ6Y5oA968T654I8N32mJq1paxz6pJM1o8dh5hkkiU3D8qpw3ys4zyWHHNX/D9l4V1PRLC+0/R9PSyu7ZJLZHsFiby2RsDy2UFfllcbSBjew7mvFNf+D/AIvvLx7uytdJitpdavr6PTfthEVrFLp5tVC/JjczsZGAAA9Sa2fhp8K9c0XVdLn8VWOma0tnpOlW1lJ9sYNpdxawvHKY/lyyybt+QRknDDgGgD1PxAvhHRNFvtW1WDSLWwt4n+1yyQx7Qp27lbjndsQbe5VR2FR6bN4U1DW9U063061+16W8TXbvY7EDS7pVKyFdrnLsxKk4ZjnkmvBJvgX44uvDfifT5zokb6tpNlbwRC9kljjmtr0zAFmTewMZ2h3LvnO4+nQ6r8LPFl94v17W10/Rk0691zSNSTSDdZiuobWBopIZP3e1fmZXHBBKAH1oA9rbR/D4h8htN0sRcfuzbx7eY/K6Y/55/J/u8dOKkGj6KZiw03TzKrbyRbpuDblfPTruVWz6gHsK+brn4EeNJdDnsZptIurg+Cm0aCeWc/ubs3hnQL8mdkcZEav1+UcAV6h8OPBOv6D8QtX16+kt/wCz9RgdjE8izTR3Dum4pIEVhGVjUlGLAMBtOM0AegroWiqqKNJ0/CIqIPsyYVV3BQOOAA74Hbc3qaT+wdExj+x9Ox/16p/se3/TOP8A74X+6K0qKAM/+xdI83zTpdiZN/mb/s6bt2/fuzjrv+bPrz1pqaBoiKFTR9OVQhjwLVANuwJt6dNgC4/ujHStKigDP/sPRt27+ybDdndn7Mmc5Rs9PWOM/VFPYVz/AIv0nRrX+wzHp2nQf8Tm02YijT5lL7MZdMkbmwBuPJwprsKxPFoYjSdskyY1ODPlpK24ZPB8tlwPUtlPUGgDaXpXk/7W3/JDNY/67W3/AKOSvWR0ryb9rb/khmsf9drb/wBHJQB0/wAEv+SWaF/1wb/0Nq7I9K434Jf8ks0L/rg3/obV2LdKAMLwLH5WkXK+V5WdSvWx5ezObiQ5x5Uec9c7Tnrvf77b1YHgR4pNHuWhW2Vf7SvQfs6oFJFzICTsdxuznOSDnOVU5Ub9ABRRRQAUUUUAFFFFABRRRQAUUUUAFFFFABRRRQAUUUUAFYnj2PzfBGuR+X5u/T512eXv3ZQ8bfLk3fTy3z/dbodusP4gNGngjW3mWBo10+cus6oYyNhyGDuilfXc6j1YdaANi2/494+3yD+VLP8A6l/90/yotv8Aj3jxjGwdOnSif/USf7p6/SgDG8AR+V4H0OLy/K2WEK7PL2bcIONvlx7fp5aY/ur0rcrD+HzRv4G0N4Vt1iawhKLbqixgbBgKEd1C+m12Hox61uUAFFFFABRRRQAUUUUAFFFFABRRRQAUUUUAFFFFABRRRQAVg+O4/N0a3XyvNxqVk2PL34xcxnOPLk6dc7RjGdyY3rvVz/j1400W3aVbZl/tKyAE6oVybmPBG90G7OMck5xhWOFIB0ArE8fx+d4H1yLyvN32Ey7PL37vkPG3y5M/Ty3/AN1ulbY6Vh/EB44/A2uPMtu8a2ExdbhUMRGw5DB3RSvrudR6sOtAGzB/qk/3RT6jt/8AUr0+6OnTpUlABRRRQAUUUUAFFFFABRRRQAUUUUAFFFFABRRRQAUUUUAFc/40j8waL+58zbq9u3+q37cZ5/1UmPr8mP769+grn/GzxINF81LVs6vbqvnqhw2TgrudMN6Ebm9FNAHQDpXk37W3/JDNY/67W3/o5K9YX7teT/tbf8kM1j/rtbf+jkoA6f4Jf8ks0L/rg3/obV2LHArjvgl/ySzQv+uDf+htXZGgDF8HJcJpdwLlZlc392R5u7O0zuVI3OxxjGOQMYwqjCjarA8CRiPR7lRGI86netgRhM5uZDnAjj69c4Oeu5/vHfoAKKKKACiiigAooooAKKKKACiiigAooooAKKKKACiiigArI8apcSeEdXjtVmadrKYRrDu3lthwF2sjZz6Mp9x1rXrD8fxrL4I1yNoxKG0+cbCgcN8h42mOQH6bH/3W6UAbMGRBGDnO0Zz9KWbPkvjOdpxim23/AB7x9vkH8qWfmCQdflP8qAMvwSlxH4P0iO6WZZ1s4hIJixcNtGd253bP1Zj7nrWvWH8Po1i8DaHGsYiC2EICCMIF+QcbRHGB9PLT/dXpW5QAUUUUAFFFFABRRRQAUUUUAFFFFABRRRQAUUUUAFFFFABWL4zS4k0qBbZZmf7faEiItnaJ0LE7XU4xnPJGM5DDKnarA8eRiXRbdWiEgGpWTYMYfGLmM5wY5OnXO0Y67k++ADfHSsjxqk8nhDV0tVmadrKURiHdvLbTjbtdGz9GU+461risP4gRiXwNrkbRiUNYTAoYw4b5DxtMcgP02P8A7p6UAbMH+qXOc4Gfyp9Mg/1Sf7op9ABRRRQAUUUUAFFFFABRRRQAUUUUAFFFFABRRRQAUUUUAFYni1LhxpP2dZ226nA0nlbuE5yW2uvy+udw9VNbdc/41jEg0XMQk26vbsMxh9pGeeY3x9fkx/fXuAb68rXk/wC1t/yQzWP+u1t/6OSvWR0ryb9rb/khmsf9drb/ANHJQB0/wS/5JZoX/XBv/Q2rsW6Vx3wS/wCSWaF/1wb/ANDauxbpQBheBfIOj3P2dgyf2le5I8v732iTd/q2Ydc9SG/vBWyBvVheB2dtIuC7Mx/tG8ALMx4+0SY+8xOPxx6ADgbtABRRRQAUUUUAFFFFABRRRQAUUUUAFFFFABRRRQAUUUUAFYfj7yf+EJ1v7Q22D7BP5h/d8LsOf9Yyp/30yr6kDmtysXx2WXwZrTRsysLCbaVLBgdh6FWUj8CD7igDXt8fZ48dNgx+VE/+okz02n+VFv8A8e8f+6P5UT/6iT/dP8qAMbwB5P8Awg+h/Zm3Q/YIfLP7vldgx/q2ZP8AvlmHoSK3KxfAZdvBWitIzs5sYSxdmLE7B1LMxP4kn3NbVABRRRQAUUUUAFFFFABRRRQAUUUUAFFFFABRRRQAUUUUAFYHjzyP7Gt/tDBU/tKywSI/vfaI9v8ArGUdcdDu/uhmwDv1g+OWZdHtyjOp/tGzGVZgcfaI8/dZTj8ceoI4IBvDpWJ4/wDJ/wCEH1z7SwWH7BN5hPl8LsOf9Yyp/wB9Mo9SBW2OlYvjxmXwVrTIzqwsZiCpYEHYehVlI/Ag+4oA1rf/AFS+m0Y/KpKjt/8AVJ/uj+VSUAFFFFABRRRQAUUUUAFFFFABRRRQAUUUUAFFFFABRRRQAVz/AI18jGi+ewX/AIm9vsz5fL84H7xl/wDHct6A10FYPjJnUaPtZ1zq0AO1mGRk8HDDI+uR7GgDdXpXk/7W3/JDNY/67W3/AKOSvWF6V5P+1t/yQzWP+u1t/wCjkoA6f4Jf8ks0L/rg3/obV2LdK474Jf8AJLNC/wCuDf8AobV2R6UAYfglmbSbncFH/ExvBwirx9ok7KiD8cEnqWY/MdyuO0G48RaXaX9v/wAIpcygX95LCwuoE85GcyIwG843FyvOD8uSFzitgaprO6QHw3cAK6qp+1RfMDOULfe4xGBLjrhtv3sigDZornzrHiDyd/8AwiF1v8vds+2wZ3eW7bc7sfeVEz0zID0BIll1XW1UmPwxcyHdIMC7hGQrKFPLfxBmI9NhzgkUAbdFYX9ra7ux/wAIrc4zjP2yHpmUZ+96JGf+2w/utiP+2vEOyY/8Idd5QHYPtsH7z9zvwPm4+f8Ad89xn7vNAHQ0Vi/2prX2jy/+EZufL83b5n2qHG3zSu/G7ONmJMdcHHXiq8GteIntY5ZPBt3FK0YZojfW5KNtkJXIbBwUjXPT96D0VsAHRUVz9zrPiCOKVovCF1My52KL2Ab/AJowOS3HDuef+eR7suZf7V1vztv/AAi9zs37d/2uHG3zHXdjdn7qo+OuJAOoIABt0Vzr614iVUK+DbtiUdmH263+VhCrhfvd5C0WegK7j8pBqf8AtTW/tHl/8IxceX5m3zPtcONvmKu7G7P3Cz464UjqQKANuisJdX10pCx8K3IZ4kd1+1w/u2KyFkPzclSqDI4PmDHRsJ/a+vY/5FO6z/1+Qf8ATL/a/wBuT/vyf7y5AN6isU6prX2kxjwzcGLzdnm/aocbfNK78bs42ASY64OOvFRxaxrzRBn8J3UbeUX2G8gPz+UHCZDdS5MeemVz90g0Ab1FYY1bXPMC/wDCL3O3djd9rh6b4xnG7+68jf8AbIjqy5IdW1x0DP4WuY2LRgqbuE4DBtx4b+HC/XeMdDQBuVi+O8jwZrTKASLCYgFA4+4f4WRwfoUYf7J6VENY1/y93/CI3W7bnb9tg67Izj73q8i/9siejLnP8X3XiC+8L6jY2vhW5mmubWaFVF1B1MhjH3nUHKHzOo4+XIbigDrLf/j3j/3B/Kif/Uv/ALpohBWFFPBCgH8qWYEwuBySpoAx/AZJ8FaKzAAmxhJAQIPuD+FUQD6BFH+yOlbVch4NufEFj4d0jTrvwrdQNDBFBKTdQfIA+wthXbooD4BPBxya0P7Y1/yy3/CI3W7bnb9tg67ZDj73qka/9tQeitgA36Kw31bXAsxHha5JRHaMfa4f3jAptUfNxuDOcngeWc9Rlf7V1vzdv/CL3O3ft3/a4cY3yLuxu/uqjY9JAOoYAA26KwW1fXhaGUeE7oy84h+2QZP7jzBzuxzJ+6+o3fd5p41TW/tAj/4Ri48vzNvmfa4cbfNVd2N2fuEvjrhcdSBQBt0VhDVtd8uFv+EVudzwo7r9sh/duVkLIfm5KlEXI4PmAjgNg/tfXeP+KUuev/P5B/0y/wBr/bk/78n+8uQDdorFOqa19pMY8M3Bj83Z5v2qHG3zWXfjdnGwCTHXDY6gioo9Y15otz+E7pG8kvsN5AfnESuEyG6ly0eemVz90g0Ab9FYg1XW/N2/8Ivc7N+3f9rhxjfGu7G7+67tj0jI6lQWxatrjRqz+FbmNiYwVN3CcBgxY5DfwkKPfcMdDQBu0Vgf2xr/AJe7/hEbrdtzt+2wddsZx971eRf+2RPRlzKNU1rfEv8AwjNxtZsO32qH5B52zP3ufk/e8dvl+9xQBtUVz/8AbPiD7P5n/CH3fmeVu8v7bBnd5W7ZndjO/wDd56Z56c1NcaprUd1JHF4auJolcqsouoQHXdEA2C2RkPIcHn90f7y5ANqisS31XW5Jokl8MXEKMwDubuFggxJk4DZOCkY4/wCeo/utiIaz4g8jf/wiF3v8vd5f22DO7y0bbndj7zMmemUJ6EEgHQVheOCRo9uVAJ/tGzHKK3/LxH2ZHH44BHUMp+YSDVNZ3up8N3ACuqq32qL5gZyhb73aMCXHXDbfvAisfX7jxFqlnZW3/CKXMW6/s5JWN1A3kosgkdiN4zt2AcZPzAgHBFAHYjpWL47Zl8Fa0ygEixmIBQOPuHsyOD9CjD/ZPStodKyfGVrcX3hLVrO0hM9xPZyxxRjbl2KkAfMyjk+pA9xQBpwf6pf90fyp9c5Zax4hazhabwddwymNS8RvbclGxJlchsHBSMZHH70f3Ww651nxBHBI8Xg+7mkVSUjF7AC5HlYGS2BnfJ1/55H+8uQDoaKxP7V1vz/L/wCEYuPL83b5n2uHG3zGXfjdn7gV8dcMB1BFQHWvEQSMjwbdkshZl+3W/wAhEAcD73OZCYuO43fd5oA6KisT+1db87b/AMIvc7N+3f8Aa4cbfMjXdjdn7rO+OuIyOpALYtW1xolZ/CtzG5MeUN3CcblYtyG/hIUe+4EcA0AbtFYA1jX9oP8AwiV1nbnH2yDrtiOPveryD/tkf7y5lXVNaMkSnwzcAO2Hb7VD+7HnbM/e5+T95x2+X73FAG1RXP8A9s+IPs/mf8Ifd+Z5W7y/tsGd3lbtmd2M7/3eemeenNTT6prSXUkcfhq4liWQqsouogGXdEA2C2RkPIcdf3RHVlyAbVFYC6xr5aEHwldAPIiyH7ZB+7U+ZuY/Nzt2pwOT5gx0OEGseIPJ3/8ACIXW/wAvds+2wZ3eWjbc7sfeZ0z0yhPQgkA6CisL+1td+2eT/wAIpc+Tn/XfbIcf6/y+m7P+r/e/T5fvcVGdZ8QeQX/4Q+63+Xu8v7bBnd5bNtzux95VTPTLg9ATQB0NFYB1jXvMmX/hE7oqkrqjfbIP3igx7XHzcBgznB5HlnPVcuOra5nH/CK3OM9ftcPrL/tf7Ef/AH+H91sAG7RXOrrXiI2okPg67Evlb/K+3QZD+Vv2Z3Yzv/d56ZGenNST6vrySFY/ClzKvmhNwvIRlfOKF+W6BAJMdcHb97igDerB8YsyjR9oU51WAHKK3HPqj4+o2n/aFIdY17y93/CJXW7bnb9sg67ZDj73qka/9tQeitjO12bxBqOpaPbjwvcpbR6ks09ybmBhEiYwxXeGO7cegJG05HIoA69eleT/ALW3/JDNY/67W3/o5K9ZHSvJv2tv+SGax/12tv8A0clAHT/BL/klmhf9cG/9Dauyrjfgl/ySzQv+uDf+htXZGgAormLLxVeX0d5LZ+F9RuIre5uLdXiurRhKYTtJXE3GWDLhsMCp3BavDV9S3up8NaiArqoJmg+YGYxlh+86BAJeedrADL5UAGzRWB/bmreTv/4Q/Vt2zds8+2zny3bb/rcZ3KqemZFOdoYiSXWdTQHb4X1KQ7pAAs1uMhWUKeZOjBiR6BDnBwCAbdFYf9tapux/wimqYzjPnW/rKM/6z0jQ/wDbZPR9sf8Ab2sbZT/whur5QEqPPtf3n7rfgfvf737vnHzDP3fmoA6CisX+2NS+0eX/AMIxqWzzNnmedb7dvmFN/wDrM42jzOmdpxjd8tQQ69rElqkr+DdXikaMMYmntSynbIdpIlIyCiLwSMyrzgMVAOhorAudd1eKKV4/B+rTsgO1UntgXw0Y4zKByHY844jbuVDSf2zqfm7B4X1Irv27/Ot8Y3uu7/WZxhFf1xIvGQwUA26K56TX9YVEYeDdXYsjMQJ7XKkQrIFP73qXJiHbcpJIXDGf+2NT8/y/+EX1Lb5m3zPOt8Y8xU3f6zONpL9M7VIxuwpANqiufh17V5D83g7V4/kjbLT2vVkdmXiXqpVVPYl1xkZIeNa1Tj/ik9UH/be24/1X/TX/AKaP/wB+X9U3AG7RWKmsakzQj/hF9SAfG4ma3/d5kKHP7zsoD8Z4IH3siof7e1f7P5n/AAh+r7/L3+X59tnPlq+3/W4zuJTrjcpOduGIB0FFY0ur6kl08S+GdRkRZCglE0AVl3xrvAMmcYdn6ZxG3GSoZttrOpyvGsnhbU4AwG5nmtyE+R25xIe6qvGeZF7BiADborBGuat5e7/hEdV3bc7fPts52xnH+txnLsv1ibsVLSprGpMzBvDOooA6KCZoOQ0rIW4k6KqiQ99rgDLZUAGzRWB/bur/AGfzP+EO1bf5e/y/Ptd27yy+z/W4zuHl9cbjnO35qml1jUkIC+GdRk+eRflmg6LIqK3MnRlZnHcKhBAYhSAbNFYJ1zVtuf8AhEtVzjOPPtuuJTj/AFvrGg/7bJ6PtdPrWqRl/L8K6nNtXcuya3G8+WrYGZB/ExTnupP3cEgG5RWMmr6k1ysTeGdRVDLsMpmg2hfMdd+PMzjaqv0ztdRjcGUQ/wBu6t5Pmf8ACH6tu8vds8+2zny3bb/rcZyqp6ZkXnAYgA36KxG1nUwZQPC2pnYGK4mt/wB4Q6qAP3ncEsM44U5wcAoda1TcR/wiuqYzjPnW+MZkGf8AWekaH6TJ3DhQDcorCfW9VW2aVfCeqO43YiE1tuOIg4583HLExjn7wJOFw1P/ALY1L7R5f/CMals83Z5nnW+3Hm7N/wDrM42/vOmdpxjd8tAG1RWEda1Xyo3HhPVCzQpIyefbZRmjdjGf3uNysioSOMyKQSAxV39s6pv2/wDCK6njdjd51vjG6MZ/1no7t9In7lQwBt0ViHWdT84p/wAIvqe3ft3+db4I8x13f6zOMKr+uJFHUMA1db1UxM58J6orCFpAhntsswiRxH/rcbizNGD03IxJC7WIBu0VijWNSM2z/hF9S2eZt8zzrfGPMVd3+szjaxfpnahGN2FLI9b1RoFkbwpqiOSmYzNb5G6NmPSTHysAh56sCMjJABu0VhDW9V4/4pPVB/22tuP9V/01/wCmj/8Afl/VNyW+uarIyiTwnqkOZNp3zWx2r5pTccSnjaBJ67TjG75aAN6iuefXtYW0aYeDdXaQReYIRPa7i3lB9mfNxncTHnONyk524YzDWtT8zb/wi2p7d+3f51vjG+Nd3+szjDs3riJu5UMAbdFYA13Vi0IPhDVh5jor/v7b92CHJY/veQu1QcZOXXGQGIUa5q3lbv8AhENV3bN23z7bOdkbY/1uM5dl9MxN2KlgDeorCXW9UN2IT4T1QRnH74zW+3mYxnjzM8IBL0+6cff+Wmf29q/keZ/wh+rb/K3+X59tu3eWX2f63GdwEfXG4g525agDoKKwhreqmSRf+ET1TCSvGrefbYdVaMBx+8zhg7MM4OI2yASoYOuaqFJ/4RPVM44Hn23pKf8Anr/0zQf9tk9H2gG7RXPjXtX8gSf8Idq4fyt/l+fa7t3lq+z/AFuM7mKdcblJztwxkk1rVFkCr4T1R185Y9wmt8BTKyF+Zc7QqiT12sBjdlQAblFYB1zVvK3/APCIatu2btnn22c7Hbb/AK3GcoqemZF5wGKrLrmrJMUXwjqsigSEOs9tg7WUAcy5+YMSOOiHODgEA3qKwzrWqbyv/CK6oRuwD51vg/NIM/6z0jQ/SVO4cLF/b+r7ZT/whur5QZQefa5kPk78D97x837vnHzc/d+agDoaKxv7Y1P7R5f/AAjGpbPM2eZ51vt2+bs3/wCszjb+86Z28Y3fLVeDX9Xktklbwbq8TsgYxNPallJWQlSRLjIKIODjMqc4DFQDoaKw21rVAkzDwrqZMcbug863zIV2YUfvOC29sZwP3bZIyuXf2xqfnbP+EX1Ip5m3f51vjHmOu7/WZxtVX9cSKMZDAAG1RWEdc1UWvnf8Inqvmf8APHzrbd/qPM6+bj7/AO66/e5+589PGsan54j/AOEX1Lb5m3zPOt8AeYq7v9ZnG1i/TOEIxuwCAbVFYa61qhSFv+EV1MF4kdl863zGzB9yH951XYoOMj94uCcNtT+29V25/wCES1XOOnn23pF/01/6aP8A9+X9U3AG7RWKdY1L7T5Q8M6iY/N2eaJoNu3zdm/HmZxt/edM7TjG75aji1zVXjDN4S1WNjEX2tPbZDeUH2cS4zuPl+m4E52/NQBvUViDWdU8zb/wiup43Y3edb4xujGf9Z0w7t9In7lQ0EniS8hNqLrwtrMQubmC3BURS+WZC2WbY52qm0bj0+cYzzgA6KvJv2tv+SGax/12tv8A0clesKcjNeT/ALW3/JDNY/67W3/o5KAOn+CX/JLNC/64N/6G1dkelcb8Ev8Aklmhf9cG/wDQ2rsj0oAwvA7M+kXJeR3P9o3gyzljgXEmBku/5ZAHQKv3Ru1geBIlh0e6VYViB1O9bAiCZJuZDnAjjznOc4Oc53P9879ABRRRQAUUUUAFFFFABRRRQAUUUUAFFFFABRRRQAUUUUAFFFFABRRRQAUUUUAFFFFABRRRQB5x8W/GepeENf8ACNpBc6VbWOt38lpdXF7A7/ZwsLy+YCsij+DBB9c5rI0H4zWNr4Nj17xZCIxdard2WlS2SER6pBCGcXUQkb5UZFYgFzkj5SdwFdz4p8G6f4i1vQ9Wvbu+iuNDuWubIQOqqJCpQlgVO7KsRjpg+vNY0Hwo8MW8FjBZyajZxaZqLajpSQ3GF06VgwdYQQcRsHbMZyozwBQByOv/ABsFp44hhtIrFfC66bp+ovezq/nXaXjtHEkQ3ARtu28yADG8sVwM9HpXxm8LatqNnY6TYa3fSXVi1+DDaqVjhS5+zylvmz8kgO7APAJXcKt+IfhN4W17VrzU9RfUnuLq0tbUsLojyhbSeZC6HGd6vlsknOTnI4rUt/AmkxeM4/FklzqFxqSaY+mMZpgySQPJ5jBlx1L88YA6AAcUAcpa/HvwHeWcd1Y/2neLLdWlvEsMClnF07JBIBu4VmQjBw44yoyKvx/GPwvNbp9jsNcvb9ri9tzptrZ+bdKbRwk7bVbBVSy/dJ3Z4B5xKvwk8Mp4a03w7HcatHpml38N9YQi7yLdopDJGi5ByisxPOTwASQMU7TvhN4Z03VU1bTbjVLPUI729u0uIrkblN2waePlSChYBgCMgjgigCC7+NHgW113VNHmvLrz9MS7M7LASN9tCs00YAO7cqNnlQpIYAkgiuv8IeIbHxRokesaakotZSRGzlCHH95WRmVl56gkcGsm1+H+iWd7rlzYzajaDXJXnvYYbplQzvGI2mXurlQO+M84zzWl4L8L6T4R0d9L0aExW8lzLdODjmSVy7nAAUDJ6AAD0oA26KKKACiiigAooooAKKKKACiiigAooooAKKKKACiiigAooooAKKKKACiiigAooooAKKKKACue8bIrjRN0avjWLdhuQNg5PIyj4PuNp/2hXQ1g+MpWiGjbZmi36tAhxKU3A5+XiVM/T58/3G7AG8OleTftbf8AJDNY/wCu1t/6OSvWR0ryb9rb/khmsf8AXa2/9HJQB0/wS/5JZoX/AFwb/wBDauyNcb8Ev+SWaF/1wb/0Nq7Fs7eOtAHPfD5lfRbooiIP7VvhhXiYEi6k5zGSMn0PzDowDZFdFXPHwpabrpl1LXIxcyyysqapMAjSABgg3fKBjIA4BJI61OPD8Id2Go6x87q5B1CXAInM2BzwMnaR3QBPujFAG1RWAfC1v5Plf2tr2PL2Z/tWbdjy3TOd3XDk5/vKrdVFSS+HIZAQ2pa0oLSN8mpSj77KSOvQbAFH8ILAdTQBt0VhHw1ASW/tTW85zj+05cdZT6/9NT+CRj+BcE3hm3lRlbVNcXdH5eU1SZSB5Xl5BDcHHzZ67vm680AbtFYv/COwfaPO/tLWc+b5m3+0ZdufNMmMZxtyduOm3C9OKgg8J20NrHbrq/iBlSMRhn1aZnICyLksWyT+9Jz1yqHqi4AOhorn7nwtbzxSRnVtfQSZyY9VmUjLRtwQ3H+rA+jOP4jmX/hHIPN8z+0tazv34/tKXbne74xnpmQjH91UHRRgA26K52TwnbsiL/a/iAbUZMjVpwSGhWHJ+bkgLuB7OS4+Yk1Y/wCEdh8/zv7S1nPmeZt/tGXbnzFkxjOMZULjptLL0JFAG1RXPQ+FbeM8atr7fJGnzatMfuI6A/e6kOSx/iZVJ5UVIPDNvx/xNNc/8Gc3/TL/AGv+mI/77k/vtkA3aKwbfwzBCUI1TXX2vvG/VJmyfNMmDk8jJ24/ugL0GKb/AMIrb/Z/J/tbX8eX5e7+1Zt2PLWPOd2d2FDZ67izdSTQB0FFY0vh+GS6e4Oo6wrNKZNq6jKEBLxvgLnAXMYGOm1nHRjltt4cggeNl1PWnMYAAk1KVgcI6cgnniQn6qh6qMAG3RWAPC9v5ez+1text25/tSbP3I1znd1/dA59Wc9XbMqeH4UcsNS1g5dHO7UJSPlmaUDr0JcqR3QKp4AFAG1RXP8A/CK232fyf7W1/HleXu/tWbdjyjHnO7O7B3Z67sN15qabw/DIRnUdYXDyP8uoyjl5FkI69AUCgdlLKOCRQBtUVgnwxb7Sv9q670xn+1Js9JR6/wDTU/ikf9xcLP4agm8zdqmtpvUqdmpyrj92qZGDwcKDn+8WbqSaAN2isZfD8K3S3A1HWCyy+btOoylCfMeTBXONuXIx02qq9FAqD/hFrfyfK/tbX8eXs3f2rNux5bpnO7riQnP95UbqowAdBRWG3hyFjN/xMtaHmhgcalKNu51f5eeMbQBjoCw6E0Hw3b7y39p631zj+05sdZT/AHv+mpH0SMfwLgA3KKwX8MwNbNbnVNcCnd8y6nMHG6ERfe3Z4A3D0clupzUn/COw/aPO/tLWc+b5m3+0ZdufN8zGM425O3HTb8vTigDaorCPhm3MUcf9qa5hIUhB/tObJCxyIGJ3csRISW6llRjyowv/AAjdvv3/ANp63ndux/aU2PvRtjG7p+6Ax6M46O2QDcorEPhyHzjL/aWtZ378f2lLtz5jvjGemZCMf3VReijELeE7ZlRf7X8QAKjICNWnBIaFYcn5uSAu4Hs5L/eJNAHQ0Vi/8I7B5/nf2lrOfM8zb/aMu3PmLJjGcYygGOm0svQkVDF4Vtozkatr7fJGnzarMfuI6g8t1Iclj/EQpPKigDoKKwh4ZtwB/wATTXP/AAZzf9Mvf/piP++5P77ZS28MwQlSNV1x9snmDfqczZPmmTBy3IyduOm3C9OKAN6iuek8J2zWjW39r+IADD5W8atOHx5Sx53bs7sLu3ddxLdSTUo8Nw+Z5n9p61nfux/aUuPvxtjGen7oDHozjo5yAblFYA8L26tCf7V14+S6OM6rN820OMN83zA7zkHqVUn7ooHhe38ry/7V17Gzbn+1Js/cjXOd3XEQOfVnPVzkA36Kwl8NQLdi4/tTXCRj5Dqc2ziczfdzjqdp/wBjCfd4pn/CK2/2fyf7W1/HleXu/tWbdjyjHnO7O7B3Z67gG6jNAHQUVhDwzb+ZK51TXMyTPKR/ak2AXaNiAN3CgxgBRwAzgcMch8M2+Mf2prnT/oJzeko/vf8ATU/98R/3FwAbtFc+PCtuLcQ/2tr+PK8vd/as27HlrHnO7O7Chs9dxZupJp8nhqCSUSHVNcU+cs2F1OYDIlaXbjP3csVK9CgVegAoA3aKwD4Wt/J8v+1texs2Z/tWbdjY6Zzu64kJz/eVD1UYWbwvbyTGU6rrqkiQYXVJgvzsrHjd22AD0BYDqaAN6isM+G4N5b+1Nb+9nH9py4+9KfXp+9I+iRj+BcRf8Ipb7Zl/tfxBiUYJ/tabK/ufK+U7uOPm4/j+brzQB0NFYw8PQC5Fx/aOsZEvm7f7Rl2Z83zMbc425+XHTb8vTiov+EYt9u3+1dd6Yz/ak2eko/vf9NT+KRn+BcAG9RWE3huEpMv9qa2PNjeMn+0pcqG2ZK8/KR5YwRyNz4+8cv8A+Edg87zf7S1nPmb8f2lLtz5jvjGemXIx/dVV6KKANqisE+GYPsn2b+1Nc2/3/wC1Jt/+o8n727PT5/8Af+f73NP/AOEdh8/zv7S1nPmeZt/tKXbnzFkxjOMZQDHTaWXoSKANuisJfDUASJf7U1vEUaRgnU5csFEgBY55Y+Yck8namfujCHwxb7cf2prvTH/IUm9Ih/e/6Yj/AL7k/vtkA3qKxf8AhHoTc+f/AGlrO7zfN2/2jLsz5vmY25xtyduOm35enFRxeGII4wg1TXWAiMWW1SYnBiEWc5+9gbs9d+W6nNAG9WJ4uVmGk7ZHTGqQE7UlbI54Plg4Hu2F9TQPDcHmb/7T1rO7dj+0pcfejbGN3T90Bj0Zx0dsth8MaerwtcSXt95EkU0IvLuSYRyR79rjcfvfOcnvhfQUAbo6V5N+1t/yQzWP+u1t/wCjkr1heABXk/7W3/JDNY/67W3/AKOSgDp/gn/yS3Qv+uDf+htXZV8dajDDBqd5DBDHFGtxIFRFAUfMegFQYHoKAPsyivjPA9BRgegoA+zKK+M8D0FGB6CgD7Mor4zwPQUYHoKAPsyivjPA9BRgegoA+zKK+M8D0FGB6CgD7Mor4zwPQUYHoKAPsyivjPA9BRgegoA+zKK+M8D0FGB6CgD7Mor4zwPQUYHoKAPsyivjPA9BRgegoA+zKK+M8D0FGB6CgD7Mor4zwPQUYHoKAPsyivjPA9BRgegoA+zKK+M8D0FGB6CgD7Mor4zwPQUYHoKAPsyivjPA9BRgegoA+zKK+M8D0FGB6CgD7Mor4zwPQUYHoKAPsyivjPA9BRgegoA+zKK+M8D0FGB6CgD7Mor4zwPQUYHoKAPsyivjPA9BRgegoA+zKK+M8D0FGB6CgD7Mor4zwPQUYHoKAPsyivjPA9BRgegoA+zKK+M8D0FGB6CgD7Mor4zwPQUYHoKAPsyivjPA9BRgegoA+zKK+M8D0FGB6CgD7Mor4zwPQUYHoKAPsyivjPA9BRgegoA+zKK+M8D0FGB6CgD7Mryb9rf/AJIZrH/Xa2/9HJXhmB6CprK0tby6jt7y2huIWJLRyxh1OAccHigD/9k="/>
          <p:cNvSpPr>
            <a:spLocks noChangeAspect="1" noChangeArrowheads="1"/>
          </p:cNvSpPr>
          <p:nvPr/>
        </p:nvSpPr>
        <p:spPr bwMode="auto">
          <a:xfrm>
            <a:off x="211138" y="-174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929" y="874990"/>
            <a:ext cx="10048700" cy="2844898"/>
          </a:xfrm>
          <a:prstGeom prst="rect">
            <a:avLst/>
          </a:prstGeom>
        </p:spPr>
      </p:pic>
      <p:sp>
        <p:nvSpPr>
          <p:cNvPr id="15" name="TextBox 14"/>
          <p:cNvSpPr txBox="1"/>
          <p:nvPr/>
        </p:nvSpPr>
        <p:spPr>
          <a:xfrm>
            <a:off x="1511918" y="3655861"/>
            <a:ext cx="30063088" cy="3825343"/>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Optimal Deep Learning Neural Network Designs </a:t>
            </a:r>
          </a:p>
          <a:p>
            <a:pPr algn="ctr"/>
            <a:r>
              <a:rPr lang="en-US" sz="7000" dirty="0">
                <a:latin typeface="Arial" panose="020B0604020202020204" pitchFamily="34" charset="0"/>
                <a:cs typeface="Arial" panose="020B0604020202020204" pitchFamily="34" charset="0"/>
              </a:rPr>
              <a:t>Gabriel A. Lopez Lugo</a:t>
            </a:r>
          </a:p>
          <a:p>
            <a:pPr algn="ctr"/>
            <a:r>
              <a:rPr lang="en-US" sz="6000" dirty="0">
                <a:latin typeface="Arial" panose="020B0604020202020204" pitchFamily="34" charset="0"/>
                <a:cs typeface="Arial" panose="020B0604020202020204" pitchFamily="34" charset="0"/>
              </a:rPr>
              <a:t>University of Puerto Rico at Mayaguez</a:t>
            </a: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gabriel.lopez23@upr.edu</a:t>
            </a:r>
            <a:endParaRPr lang="en-US" sz="6000" dirty="0">
              <a:latin typeface="Arial" panose="020B0604020202020204" pitchFamily="34" charset="0"/>
              <a:cs typeface="Arial" panose="020B0604020202020204" pitchFamily="34" charset="0"/>
            </a:endParaRPr>
          </a:p>
        </p:txBody>
      </p:sp>
      <p:sp>
        <p:nvSpPr>
          <p:cNvPr id="18" name="Rounded Rectangle 17"/>
          <p:cNvSpPr/>
          <p:nvPr/>
        </p:nvSpPr>
        <p:spPr>
          <a:xfrm>
            <a:off x="1511923" y="8002136"/>
            <a:ext cx="9829800"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Abstract</a:t>
            </a:r>
            <a:endParaRPr lang="en-US" b="1" dirty="0">
              <a:solidFill>
                <a:schemeClr val="tx1"/>
              </a:solidFill>
            </a:endParaRPr>
          </a:p>
        </p:txBody>
      </p:sp>
      <p:sp>
        <p:nvSpPr>
          <p:cNvPr id="64" name="Rounded Rectangle 63"/>
          <p:cNvSpPr/>
          <p:nvPr/>
        </p:nvSpPr>
        <p:spPr>
          <a:xfrm>
            <a:off x="1511919" y="20682474"/>
            <a:ext cx="9829800"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Introduction</a:t>
            </a:r>
            <a:endParaRPr lang="en-US" sz="6000" b="1" dirty="0">
              <a:solidFill>
                <a:schemeClr val="tx1"/>
              </a:solidFill>
              <a:latin typeface="Arial" panose="020B0604020202020204" pitchFamily="34" charset="0"/>
              <a:cs typeface="Arial" panose="020B0604020202020204" pitchFamily="34" charset="0"/>
            </a:endParaRPr>
          </a:p>
        </p:txBody>
      </p:sp>
      <p:sp>
        <p:nvSpPr>
          <p:cNvPr id="70" name="Rounded Rectangle 69"/>
          <p:cNvSpPr/>
          <p:nvPr/>
        </p:nvSpPr>
        <p:spPr>
          <a:xfrm>
            <a:off x="1511923" y="28488748"/>
            <a:ext cx="9422106"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Background</a:t>
            </a:r>
          </a:p>
        </p:txBody>
      </p:sp>
      <p:sp>
        <p:nvSpPr>
          <p:cNvPr id="73" name="Rounded Rectangle 72"/>
          <p:cNvSpPr/>
          <p:nvPr/>
        </p:nvSpPr>
        <p:spPr>
          <a:xfrm>
            <a:off x="21749557" y="7994578"/>
            <a:ext cx="9825449"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Results</a:t>
            </a:r>
          </a:p>
        </p:txBody>
      </p:sp>
      <p:sp>
        <p:nvSpPr>
          <p:cNvPr id="74" name="Rounded Rectangle 73"/>
          <p:cNvSpPr/>
          <p:nvPr/>
        </p:nvSpPr>
        <p:spPr>
          <a:xfrm>
            <a:off x="21749553" y="20013314"/>
            <a:ext cx="9825453"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Conclusions</a:t>
            </a:r>
          </a:p>
        </p:txBody>
      </p:sp>
      <p:sp>
        <p:nvSpPr>
          <p:cNvPr id="78" name="Rounded Rectangle 77"/>
          <p:cNvSpPr/>
          <p:nvPr/>
        </p:nvSpPr>
        <p:spPr>
          <a:xfrm>
            <a:off x="12171150" y="7998273"/>
            <a:ext cx="8689121"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Method</a:t>
            </a:r>
          </a:p>
        </p:txBody>
      </p:sp>
      <p:sp>
        <p:nvSpPr>
          <p:cNvPr id="79" name="Rounded Rectangle 78"/>
          <p:cNvSpPr/>
          <p:nvPr/>
        </p:nvSpPr>
        <p:spPr>
          <a:xfrm>
            <a:off x="21749553" y="23815432"/>
            <a:ext cx="9825460"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Acknowledgements</a:t>
            </a:r>
          </a:p>
        </p:txBody>
      </p:sp>
      <p:sp>
        <p:nvSpPr>
          <p:cNvPr id="81" name="Rounded Rectangle 80"/>
          <p:cNvSpPr/>
          <p:nvPr/>
        </p:nvSpPr>
        <p:spPr>
          <a:xfrm>
            <a:off x="21749557" y="27354467"/>
            <a:ext cx="9825456" cy="91440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References</a:t>
            </a:r>
          </a:p>
        </p:txBody>
      </p:sp>
      <p:sp>
        <p:nvSpPr>
          <p:cNvPr id="5" name="TextBox 4">
            <a:extLst>
              <a:ext uri="{FF2B5EF4-FFF2-40B4-BE49-F238E27FC236}">
                <a16:creationId xmlns:a16="http://schemas.microsoft.com/office/drawing/2014/main" id="{3B25ADBA-F947-462B-BC36-2E18706048E4}"/>
              </a:ext>
            </a:extLst>
          </p:cNvPr>
          <p:cNvSpPr txBox="1"/>
          <p:nvPr/>
        </p:nvSpPr>
        <p:spPr>
          <a:xfrm>
            <a:off x="21755334" y="28357444"/>
            <a:ext cx="9864764" cy="11989436"/>
          </a:xfrm>
          <a:prstGeom prst="rect">
            <a:avLst/>
          </a:prstGeom>
          <a:noFill/>
        </p:spPr>
        <p:txBody>
          <a:bodyPr wrap="square" rtlCol="0">
            <a:spAutoFit/>
          </a:bodyPr>
          <a:lstStyle/>
          <a:p>
            <a:pPr marL="0" marR="0">
              <a:lnSpc>
                <a:spcPct val="107000"/>
              </a:lnSpc>
              <a:spcBef>
                <a:spcPts val="0"/>
              </a:spcBef>
              <a:spcAft>
                <a:spcPts val="0"/>
              </a:spcAft>
            </a:pPr>
            <a:r>
              <a:rPr lang="en-US" sz="2950" dirty="0">
                <a:effectLst/>
                <a:latin typeface="Times New Roman" panose="02020603050405020304" pitchFamily="18" charset="0"/>
                <a:ea typeface="Times New Roman" panose="02020603050405020304" pitchFamily="18" charset="0"/>
                <a:cs typeface="Times New Roman" panose="02020603050405020304" pitchFamily="18" charset="0"/>
              </a:rPr>
              <a:t>[1] Alex </a:t>
            </a:r>
            <a:r>
              <a:rPr lang="en-US" sz="2950" dirty="0" err="1">
                <a:effectLst/>
                <a:latin typeface="Times New Roman" panose="02020603050405020304" pitchFamily="18" charset="0"/>
                <a:ea typeface="Times New Roman" panose="02020603050405020304" pitchFamily="18" charset="0"/>
                <a:cs typeface="Times New Roman" panose="02020603050405020304" pitchFamily="18" charset="0"/>
              </a:rPr>
              <a:t>Krizhevsky</a:t>
            </a:r>
            <a:r>
              <a:rPr lang="en-US" sz="2950" dirty="0">
                <a:effectLst/>
                <a:latin typeface="Times New Roman" panose="02020603050405020304" pitchFamily="18" charset="0"/>
                <a:ea typeface="Times New Roman" panose="02020603050405020304" pitchFamily="18" charset="0"/>
                <a:cs typeface="Times New Roman" panose="02020603050405020304" pitchFamily="18" charset="0"/>
              </a:rPr>
              <a:t> , Ilya </a:t>
            </a:r>
            <a:r>
              <a:rPr lang="en-US" sz="2950" dirty="0" err="1">
                <a:effectLst/>
                <a:latin typeface="Times New Roman" panose="02020603050405020304" pitchFamily="18" charset="0"/>
                <a:ea typeface="Times New Roman" panose="02020603050405020304" pitchFamily="18" charset="0"/>
                <a:cs typeface="Times New Roman" panose="02020603050405020304" pitchFamily="18" charset="0"/>
              </a:rPr>
              <a:t>Sutskever</a:t>
            </a:r>
            <a:r>
              <a:rPr lang="en-US" sz="2950" dirty="0">
                <a:effectLst/>
                <a:latin typeface="Times New Roman" panose="02020603050405020304" pitchFamily="18" charset="0"/>
                <a:ea typeface="Times New Roman" panose="02020603050405020304" pitchFamily="18" charset="0"/>
                <a:cs typeface="Times New Roman" panose="02020603050405020304" pitchFamily="18" charset="0"/>
              </a:rPr>
              <a:t> , Geoffrey E. Hinton, ImageNet classification with deep convolutional neural networks, Proceedings of the 25th International Conference on Neural Information Processing Systems, p.1097-1105, December 03-06, 2012, Lake Tahoe, Nevada.</a:t>
            </a:r>
            <a:endParaRPr lang="en-US" sz="295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295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950" spc="20" dirty="0">
                <a:effectLst/>
                <a:latin typeface="Times New Roman" panose="02020603050405020304" pitchFamily="18" charset="0"/>
                <a:ea typeface="Times New Roman" panose="02020603050405020304" pitchFamily="18" charset="0"/>
                <a:cs typeface="Times New Roman" panose="02020603050405020304" pitchFamily="18" charset="0"/>
              </a:rPr>
              <a:t>Li J. J., Silva T., Franke M., Hai M., </a:t>
            </a:r>
            <a:r>
              <a:rPr lang="en-US" sz="2950" spc="20" dirty="0" err="1">
                <a:effectLst/>
                <a:latin typeface="Times New Roman" panose="02020603050405020304" pitchFamily="18" charset="0"/>
                <a:ea typeface="Times New Roman" panose="02020603050405020304" pitchFamily="18" charset="0"/>
                <a:cs typeface="Times New Roman" panose="02020603050405020304" pitchFamily="18" charset="0"/>
              </a:rPr>
              <a:t>Morreale</a:t>
            </a:r>
            <a:r>
              <a:rPr lang="en-US" sz="2950" spc="20" dirty="0">
                <a:effectLst/>
                <a:latin typeface="Times New Roman" panose="02020603050405020304" pitchFamily="18" charset="0"/>
                <a:ea typeface="Times New Roman" panose="02020603050405020304" pitchFamily="18" charset="0"/>
                <a:cs typeface="Times New Roman" panose="02020603050405020304" pitchFamily="18" charset="0"/>
              </a:rPr>
              <a:t> P. (2021) Evaluating Deep Learning Biases Based on Grey-Box Testing Results. In: Arai K., Kapoor S., Bhatia R. (eds) Intelligent Systems and Applications. </a:t>
            </a:r>
            <a:r>
              <a:rPr lang="en-US" sz="2950" spc="20" dirty="0" err="1">
                <a:effectLst/>
                <a:latin typeface="Times New Roman" panose="02020603050405020304" pitchFamily="18" charset="0"/>
                <a:ea typeface="Times New Roman" panose="02020603050405020304" pitchFamily="18" charset="0"/>
                <a:cs typeface="Times New Roman" panose="02020603050405020304" pitchFamily="18" charset="0"/>
              </a:rPr>
              <a:t>IntelliSys</a:t>
            </a:r>
            <a:r>
              <a:rPr lang="en-US" sz="2950" spc="20" dirty="0">
                <a:effectLst/>
                <a:latin typeface="Times New Roman" panose="02020603050405020304" pitchFamily="18" charset="0"/>
                <a:ea typeface="Times New Roman" panose="02020603050405020304" pitchFamily="18" charset="0"/>
                <a:cs typeface="Times New Roman" panose="02020603050405020304" pitchFamily="18" charset="0"/>
              </a:rPr>
              <a:t> 2020. Advances in Intelligent Systems and Computing, vol 1250. Springer, Cham. https://doi.org/10.1007/978-3-030-55180-3_48</a:t>
            </a:r>
            <a:endParaRPr lang="en-US" sz="2950" dirty="0">
              <a:effectLst/>
              <a:latin typeface="Calibri" panose="020F0502020204030204" pitchFamily="34" charset="0"/>
              <a:ea typeface="Yu Mincho" panose="02020400000000000000" pitchFamily="18" charset="-128"/>
              <a:cs typeface="Times New Roman" panose="02020603050405020304" pitchFamily="18" charset="0"/>
            </a:endParaRPr>
          </a:p>
          <a:p>
            <a:pPr marR="0"/>
            <a:r>
              <a:rPr lang="en-US" sz="2950" dirty="0">
                <a:effectLst/>
                <a:latin typeface="Times New Roman" panose="02020603050405020304" pitchFamily="18" charset="0"/>
                <a:ea typeface="Times New Roman" panose="02020603050405020304" pitchFamily="18" charset="0"/>
              </a:rPr>
              <a:t>[3] </a:t>
            </a:r>
            <a:r>
              <a:rPr lang="en-US" sz="2950" dirty="0" err="1">
                <a:effectLst/>
                <a:latin typeface="Times New Roman" panose="02020603050405020304" pitchFamily="18" charset="0"/>
                <a:ea typeface="Times New Roman" panose="02020603050405020304" pitchFamily="18" charset="0"/>
              </a:rPr>
              <a:t>Keras</a:t>
            </a:r>
            <a:r>
              <a:rPr lang="en-US" sz="2950" dirty="0">
                <a:effectLst/>
                <a:latin typeface="Times New Roman" panose="02020603050405020304" pitchFamily="18" charset="0"/>
                <a:ea typeface="Times New Roman" panose="02020603050405020304" pitchFamily="18" charset="0"/>
              </a:rPr>
              <a:t> documentation: VGG16 and VGG19. (n.d.). Retrieved from https://keras.io/api/applications/vgg/</a:t>
            </a:r>
          </a:p>
          <a:p>
            <a:pPr marR="0"/>
            <a:r>
              <a:rPr lang="en-US" sz="2950" dirty="0">
                <a:effectLst/>
                <a:latin typeface="Times New Roman" panose="02020603050405020304" pitchFamily="18" charset="0"/>
                <a:ea typeface="Times New Roman" panose="02020603050405020304" pitchFamily="18" charset="0"/>
              </a:rPr>
              <a:t>[4] </a:t>
            </a:r>
            <a:r>
              <a:rPr lang="en-US" sz="2950" dirty="0" err="1">
                <a:effectLst/>
                <a:latin typeface="Times New Roman" panose="02020603050405020304" pitchFamily="18" charset="0"/>
                <a:ea typeface="Times New Roman" panose="02020603050405020304" pitchFamily="18" charset="0"/>
              </a:rPr>
              <a:t>Krizhevsky</a:t>
            </a:r>
            <a:r>
              <a:rPr lang="en-US" sz="2950" dirty="0">
                <a:effectLst/>
                <a:latin typeface="Times New Roman" panose="02020603050405020304" pitchFamily="18" charset="0"/>
                <a:ea typeface="Times New Roman" panose="02020603050405020304" pitchFamily="18" charset="0"/>
              </a:rPr>
              <a:t>, A., </a:t>
            </a:r>
            <a:r>
              <a:rPr lang="en-US" sz="2950" dirty="0" err="1">
                <a:effectLst/>
                <a:latin typeface="Times New Roman" panose="02020603050405020304" pitchFamily="18" charset="0"/>
                <a:ea typeface="Times New Roman" panose="02020603050405020304" pitchFamily="18" charset="0"/>
              </a:rPr>
              <a:t>Sutskever</a:t>
            </a:r>
            <a:r>
              <a:rPr lang="en-US" sz="2950" dirty="0">
                <a:effectLst/>
                <a:latin typeface="Times New Roman" panose="02020603050405020304" pitchFamily="18" charset="0"/>
                <a:ea typeface="Times New Roman" panose="02020603050405020304" pitchFamily="18" charset="0"/>
              </a:rPr>
              <a:t>, I., &amp; Hinton, G. E. (2012). ImageNet Classification with Deep Convolutional Neural Networks. NIPS'12: Proceedings of the 25th International Conference on Neural Information Processing Systems, 1, 1097-1105. Retrieved from http://papers.nips.cc/paper/4824-imagenet-classification-with-deep-convolutional-neural-networks.pdf</a:t>
            </a:r>
          </a:p>
          <a:p>
            <a:pPr marR="0"/>
            <a:r>
              <a:rPr lang="en-US" sz="2950" dirty="0">
                <a:effectLst/>
                <a:latin typeface="Times New Roman" panose="02020603050405020304" pitchFamily="18" charset="0"/>
                <a:ea typeface="Times New Roman" panose="02020603050405020304" pitchFamily="18" charset="0"/>
              </a:rPr>
              <a:t>[5] VGG snippet: Prebuilt AI model: </a:t>
            </a:r>
            <a:r>
              <a:rPr lang="en-US" sz="2950" dirty="0" err="1">
                <a:effectLst/>
                <a:latin typeface="Times New Roman" panose="02020603050405020304" pitchFamily="18" charset="0"/>
                <a:ea typeface="Times New Roman" panose="02020603050405020304" pitchFamily="18" charset="0"/>
              </a:rPr>
              <a:t>Peltarion</a:t>
            </a:r>
            <a:r>
              <a:rPr lang="en-US" sz="2950" dirty="0">
                <a:effectLst/>
                <a:latin typeface="Times New Roman" panose="02020603050405020304" pitchFamily="18" charset="0"/>
                <a:ea typeface="Times New Roman" panose="02020603050405020304" pitchFamily="18" charset="0"/>
              </a:rPr>
              <a:t> Platform. (n.d.). Retrieved from https://peltarion.com/knowledge-center/documentation/modeling-view/build-an-ai-model/snippets---your-gateway-to-deep-neural-network-architectures/vgg-snippet. Figure 1</a:t>
            </a:r>
            <a:endParaRPr lang="en-US" sz="2950" dirty="0"/>
          </a:p>
        </p:txBody>
      </p:sp>
      <p:sp>
        <p:nvSpPr>
          <p:cNvPr id="6" name="TextBox 5">
            <a:extLst>
              <a:ext uri="{FF2B5EF4-FFF2-40B4-BE49-F238E27FC236}">
                <a16:creationId xmlns:a16="http://schemas.microsoft.com/office/drawing/2014/main" id="{381876DB-3AC3-4BA5-B122-D007453AFA39}"/>
              </a:ext>
            </a:extLst>
          </p:cNvPr>
          <p:cNvSpPr txBox="1"/>
          <p:nvPr/>
        </p:nvSpPr>
        <p:spPr>
          <a:xfrm>
            <a:off x="1511918" y="21596874"/>
            <a:ext cx="9829800" cy="6494085"/>
          </a:xfrm>
          <a:prstGeom prst="rect">
            <a:avLst/>
          </a:prstGeom>
          <a:noFill/>
        </p:spPr>
        <p:txBody>
          <a:bodyPr wrap="square" rtlCol="0">
            <a:spAutoFit/>
          </a:bodyPr>
          <a:lstStyle/>
          <a:p>
            <a:pPr algn="just"/>
            <a:r>
              <a:rPr lang="en-US" sz="3200" dirty="0">
                <a:effectLst/>
                <a:latin typeface="Times New Roman" panose="02020603050405020304" pitchFamily="18" charset="0"/>
                <a:cs typeface="Times New Roman" panose="02020603050405020304" pitchFamily="18" charset="0"/>
              </a:rPr>
              <a:t>    Deep Learning (DL) using Neural Networks (NN) has been an increasingly successful tool in a variety of fields (e.g., computer vision, language processing). However, how to create a DL NN model that is both accurate and efficient in training time remains a challenge. Currently, there is a lack of design principles for designing an optimized model. The answer to it lies in investigating how an NN works, how many layers and neurons it needs, and how and which parameters should be tuned. By applying a model to drone video object identification, this research will contribute to the field of Deep Learning by identifying optimal NN designs and applying them to improve real-life applications of DL.</a:t>
            </a:r>
            <a:endParaRPr lang="en-US"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4F1ABCB-C54A-4E45-8219-C7E0E209AF09}"/>
              </a:ext>
            </a:extLst>
          </p:cNvPr>
          <p:cNvSpPr txBox="1"/>
          <p:nvPr/>
        </p:nvSpPr>
        <p:spPr>
          <a:xfrm>
            <a:off x="12171150" y="8972276"/>
            <a:ext cx="8689121" cy="16342935"/>
          </a:xfrm>
          <a:prstGeom prst="rect">
            <a:avLst/>
          </a:prstGeom>
          <a:noFill/>
        </p:spPr>
        <p:txBody>
          <a:bodyPr wrap="square">
            <a:spAutoFit/>
          </a:bodyPr>
          <a:lstStyle/>
          <a:p>
            <a:pPr algn="just"/>
            <a:r>
              <a:rPr lang="en-US" sz="3200" dirty="0">
                <a:effectLst/>
                <a:latin typeface="Times New Roman" panose="02020603050405020304" pitchFamily="18" charset="0"/>
                <a:ea typeface="Yu Mincho" panose="02020400000000000000" pitchFamily="18" charset="-128"/>
              </a:rPr>
              <a:t>   For our Convolutional Neural Network (CNN), we used the pre-trained model VGG16 as our architecture due to the high accuracy of its weights with a Flatten layer at the end. To train it, we acquired images of a parking lot captured by a drone and individually separated each parking spot to feed to the model. The model would then identify if the parking spots were either occupied or empty. We tested it using a python script, which located the parking spots in an image and cut them up in a way so the model could make a prediction. </a:t>
            </a:r>
          </a:p>
          <a:p>
            <a:pPr algn="just"/>
            <a:r>
              <a:rPr lang="en-US" sz="3200" dirty="0">
                <a:latin typeface="Times New Roman" panose="02020603050405020304" pitchFamily="18" charset="0"/>
                <a:ea typeface="Yu Mincho" panose="02020400000000000000" pitchFamily="18" charset="-128"/>
              </a:rPr>
              <a:t>   Typically, VGG16 takes image dimensions as 224x224. but due to the way the python script collected the images, they were too small and could not resize without risking loss of accuracy. Instead, we proceeded with an image dimension of 48x48 as that was the one that worked the best for us. </a:t>
            </a:r>
            <a:r>
              <a:rPr lang="en-US" sz="3200" dirty="0">
                <a:effectLst/>
                <a:latin typeface="Times New Roman" panose="02020603050405020304" pitchFamily="18" charset="0"/>
                <a:ea typeface="Yu Mincho" panose="02020400000000000000" pitchFamily="18" charset="-128"/>
              </a:rPr>
              <a:t>However, our data set was modest (&lt;100 images) and, even with image preprocessing, it was not enough to achieve consistently high accuracy. To improve it, since our model had a batch size of 32 and our dataset was only of 52 training images, we reduced the batch size down to just 2. Then we proceeded with more testing to verify if its accuracy could be improved any further and reduce its training time. At the time, the model trained nine epochs, yet we were able to maintain the same accuracy at only four epochs. VGG16 comes with 19 layers, 13 of them being CNN layers, of which only the last seven layers we were training for our model. We evaluated different CNN layer training combinations, with five layers giving us the best results while also reducing the training time. </a:t>
            </a:r>
            <a:endParaRPr lang="en-US" sz="3200" dirty="0"/>
          </a:p>
        </p:txBody>
      </p:sp>
      <p:pic>
        <p:nvPicPr>
          <p:cNvPr id="25" name="Picture 24" descr="A picture containing diagram&#10;&#10;Description automatically generated">
            <a:extLst>
              <a:ext uri="{FF2B5EF4-FFF2-40B4-BE49-F238E27FC236}">
                <a16:creationId xmlns:a16="http://schemas.microsoft.com/office/drawing/2014/main" id="{362985C2-6B93-4462-A37B-4BA31872FD59}"/>
              </a:ext>
            </a:extLst>
          </p:cNvPr>
          <p:cNvPicPr/>
          <p:nvPr/>
        </p:nvPicPr>
        <p:blipFill>
          <a:blip r:embed="rId4">
            <a:extLst>
              <a:ext uri="{28A0092B-C50C-407E-A947-70E740481C1C}">
                <a14:useLocalDpi xmlns:a14="http://schemas.microsoft.com/office/drawing/2010/main" val="0"/>
              </a:ext>
            </a:extLst>
          </a:blip>
          <a:stretch>
            <a:fillRect/>
          </a:stretch>
        </p:blipFill>
        <p:spPr>
          <a:xfrm>
            <a:off x="1511918" y="35314366"/>
            <a:ext cx="9422106" cy="4452363"/>
          </a:xfrm>
          <a:prstGeom prst="rect">
            <a:avLst/>
          </a:prstGeom>
          <a:ln w="12700">
            <a:solidFill>
              <a:schemeClr val="tx1"/>
            </a:solidFill>
          </a:ln>
        </p:spPr>
      </p:pic>
      <p:sp>
        <p:nvSpPr>
          <p:cNvPr id="9" name="TextBox 8">
            <a:extLst>
              <a:ext uri="{FF2B5EF4-FFF2-40B4-BE49-F238E27FC236}">
                <a16:creationId xmlns:a16="http://schemas.microsoft.com/office/drawing/2014/main" id="{3D09F5A4-218B-4719-9441-3CA97F652C0D}"/>
              </a:ext>
            </a:extLst>
          </p:cNvPr>
          <p:cNvSpPr txBox="1"/>
          <p:nvPr/>
        </p:nvSpPr>
        <p:spPr>
          <a:xfrm>
            <a:off x="1511918" y="34791146"/>
            <a:ext cx="497706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Figure 1</a:t>
            </a:r>
            <a:r>
              <a:rPr lang="en-US" sz="2800" i="1" dirty="0">
                <a:latin typeface="Arial" panose="020B0604020202020204" pitchFamily="34" charset="0"/>
                <a:cs typeface="Arial" panose="020B0604020202020204" pitchFamily="34" charset="0"/>
              </a:rPr>
              <a:t>. VGG16 Architecture</a:t>
            </a:r>
          </a:p>
        </p:txBody>
      </p:sp>
      <p:pic>
        <p:nvPicPr>
          <p:cNvPr id="14" name="Picture 13">
            <a:extLst>
              <a:ext uri="{FF2B5EF4-FFF2-40B4-BE49-F238E27FC236}">
                <a16:creationId xmlns:a16="http://schemas.microsoft.com/office/drawing/2014/main" id="{8ECB5847-402F-4260-B673-B651C9F30E6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71150" y="33962843"/>
            <a:ext cx="8689120" cy="5943600"/>
          </a:xfrm>
          <a:prstGeom prst="rect">
            <a:avLst/>
          </a:prstGeom>
          <a:noFill/>
          <a:ln>
            <a:noFill/>
          </a:ln>
        </p:spPr>
      </p:pic>
      <p:pic>
        <p:nvPicPr>
          <p:cNvPr id="19" name="Picture 18">
            <a:extLst>
              <a:ext uri="{FF2B5EF4-FFF2-40B4-BE49-F238E27FC236}">
                <a16:creationId xmlns:a16="http://schemas.microsoft.com/office/drawing/2014/main" id="{83F29C49-7155-4917-8C32-0BD490B81B26}"/>
              </a:ext>
            </a:extLst>
          </p:cNvPr>
          <p:cNvPicPr>
            <a:picLocks noChangeAspect="1"/>
          </p:cNvPicPr>
          <p:nvPr/>
        </p:nvPicPr>
        <p:blipFill>
          <a:blip r:embed="rId6"/>
          <a:stretch>
            <a:fillRect/>
          </a:stretch>
        </p:blipFill>
        <p:spPr>
          <a:xfrm>
            <a:off x="12171151" y="26405669"/>
            <a:ext cx="8689120" cy="5943600"/>
          </a:xfrm>
          <a:prstGeom prst="rect">
            <a:avLst/>
          </a:prstGeom>
        </p:spPr>
      </p:pic>
      <p:pic>
        <p:nvPicPr>
          <p:cNvPr id="21" name="Picture 20" descr="A close up of a sign&#10;&#10;Description automatically generated">
            <a:extLst>
              <a:ext uri="{FF2B5EF4-FFF2-40B4-BE49-F238E27FC236}">
                <a16:creationId xmlns:a16="http://schemas.microsoft.com/office/drawing/2014/main" id="{6D09ED6D-01FA-453A-9505-A6A4A3DAF4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83360" y="635455"/>
            <a:ext cx="3323968" cy="3323968"/>
          </a:xfrm>
          <a:prstGeom prst="rect">
            <a:avLst/>
          </a:prstGeom>
        </p:spPr>
      </p:pic>
      <p:sp>
        <p:nvSpPr>
          <p:cNvPr id="39" name="TextBox 38">
            <a:extLst>
              <a:ext uri="{FF2B5EF4-FFF2-40B4-BE49-F238E27FC236}">
                <a16:creationId xmlns:a16="http://schemas.microsoft.com/office/drawing/2014/main" id="{08E099AD-70A6-484F-9D01-CC6A47A50C74}"/>
              </a:ext>
            </a:extLst>
          </p:cNvPr>
          <p:cNvSpPr txBox="1"/>
          <p:nvPr/>
        </p:nvSpPr>
        <p:spPr>
          <a:xfrm>
            <a:off x="21755335" y="8929590"/>
            <a:ext cx="9825456" cy="6001643"/>
          </a:xfrm>
          <a:prstGeom prst="rect">
            <a:avLst/>
          </a:prstGeom>
          <a:noFill/>
        </p:spPr>
        <p:txBody>
          <a:bodyPr wrap="square">
            <a:spAutoFit/>
          </a:bodyPr>
          <a:lstStyle/>
          <a:p>
            <a:pPr algn="just">
              <a:spcBef>
                <a:spcPts val="0"/>
              </a:spcBef>
              <a:spcAft>
                <a:spcPts val="0"/>
              </a:spcAft>
            </a:pPr>
            <a:r>
              <a:rPr lang="en-US" sz="3200" dirty="0">
                <a:effectLst/>
                <a:latin typeface="Times New Roman" panose="02020603050405020304" pitchFamily="18" charset="0"/>
                <a:cs typeface="Times New Roman" panose="02020603050405020304" pitchFamily="18" charset="0"/>
              </a:rPr>
              <a:t>    Improvement appeared in all aspects of the model that we modified. Decreasing the batch size due to our small data set helped vastly in increasing the accuracy of the model. One reason is that the model would not train with some images if there were not at least 32, justifying the low accuracy. Not only that, more layers and more epochs did not have any significant effect or improvement upon accuracy. Therefore, there exist diminishing returns on training for too much or too long. Additionally, when choosing which layers not to train, exclude the ones with the least amount of parameters as their small quantity of weights did not improve accuracy, yet it also decreased it. </a:t>
            </a:r>
          </a:p>
        </p:txBody>
      </p:sp>
      <p:sp>
        <p:nvSpPr>
          <p:cNvPr id="23" name="TextBox 22">
            <a:extLst>
              <a:ext uri="{FF2B5EF4-FFF2-40B4-BE49-F238E27FC236}">
                <a16:creationId xmlns:a16="http://schemas.microsoft.com/office/drawing/2014/main" id="{7121D247-4438-4E21-8021-7E20BC429A68}"/>
              </a:ext>
            </a:extLst>
          </p:cNvPr>
          <p:cNvSpPr txBox="1"/>
          <p:nvPr/>
        </p:nvSpPr>
        <p:spPr>
          <a:xfrm>
            <a:off x="12171150" y="25882451"/>
            <a:ext cx="632589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Figure 2</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Pre-optimization Video Test</a:t>
            </a:r>
          </a:p>
        </p:txBody>
      </p:sp>
      <p:sp>
        <p:nvSpPr>
          <p:cNvPr id="26" name="TextBox 25">
            <a:extLst>
              <a:ext uri="{FF2B5EF4-FFF2-40B4-BE49-F238E27FC236}">
                <a16:creationId xmlns:a16="http://schemas.microsoft.com/office/drawing/2014/main" id="{8429AF7C-BE8F-4296-B56B-E3A5EB17A47C}"/>
              </a:ext>
            </a:extLst>
          </p:cNvPr>
          <p:cNvSpPr txBox="1"/>
          <p:nvPr/>
        </p:nvSpPr>
        <p:spPr>
          <a:xfrm flipH="1">
            <a:off x="21749550" y="24798685"/>
            <a:ext cx="9825456"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Thanks to Dr. Li for mentoring, leading, and helping me out in my research. Thanks to CAHSI and NSF for giving me the opportunity for this experience and funding undergraduate research.</a:t>
            </a:r>
          </a:p>
        </p:txBody>
      </p:sp>
      <p:sp>
        <p:nvSpPr>
          <p:cNvPr id="43" name="TextBox 42">
            <a:extLst>
              <a:ext uri="{FF2B5EF4-FFF2-40B4-BE49-F238E27FC236}">
                <a16:creationId xmlns:a16="http://schemas.microsoft.com/office/drawing/2014/main" id="{7215CC30-E959-4801-803F-BCB9C557B249}"/>
              </a:ext>
            </a:extLst>
          </p:cNvPr>
          <p:cNvSpPr txBox="1"/>
          <p:nvPr/>
        </p:nvSpPr>
        <p:spPr>
          <a:xfrm>
            <a:off x="21749557" y="20950808"/>
            <a:ext cx="9870541" cy="2554545"/>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Reducing the number of layers can improve the model in training time and accuracy due to the existence of diminishing returns. However, when choosing which layer to keep, it is crucial to use the ones that have the most layers.</a:t>
            </a:r>
          </a:p>
        </p:txBody>
      </p:sp>
      <p:graphicFrame>
        <p:nvGraphicFramePr>
          <p:cNvPr id="33" name="Table 32">
            <a:extLst>
              <a:ext uri="{FF2B5EF4-FFF2-40B4-BE49-F238E27FC236}">
                <a16:creationId xmlns:a16="http://schemas.microsoft.com/office/drawing/2014/main" id="{42687964-466C-43E5-8F8F-447AB43BCC19}"/>
              </a:ext>
            </a:extLst>
          </p:cNvPr>
          <p:cNvGraphicFramePr>
            <a:graphicFrameLocks noGrp="1"/>
          </p:cNvGraphicFramePr>
          <p:nvPr>
            <p:extLst>
              <p:ext uri="{D42A27DB-BD31-4B8C-83A1-F6EECF244321}">
                <p14:modId xmlns:p14="http://schemas.microsoft.com/office/powerpoint/2010/main" val="3452935666"/>
              </p:ext>
            </p:extLst>
          </p:nvPr>
        </p:nvGraphicFramePr>
        <p:xfrm>
          <a:off x="21749557" y="15857730"/>
          <a:ext cx="9825449" cy="3177108"/>
        </p:xfrm>
        <a:graphic>
          <a:graphicData uri="http://schemas.openxmlformats.org/drawingml/2006/table">
            <a:tbl>
              <a:tblPr firstRow="1" firstCol="1" bandRow="1">
                <a:tableStyleId>{2D5ABB26-0587-4C30-8999-92F81FD0307C}</a:tableStyleId>
              </a:tblPr>
              <a:tblGrid>
                <a:gridCol w="4797045">
                  <a:extLst>
                    <a:ext uri="{9D8B030D-6E8A-4147-A177-3AD203B41FA5}">
                      <a16:colId xmlns:a16="http://schemas.microsoft.com/office/drawing/2014/main" val="11516296"/>
                    </a:ext>
                  </a:extLst>
                </a:gridCol>
                <a:gridCol w="5028404">
                  <a:extLst>
                    <a:ext uri="{9D8B030D-6E8A-4147-A177-3AD203B41FA5}">
                      <a16:colId xmlns:a16="http://schemas.microsoft.com/office/drawing/2014/main" val="2942870792"/>
                    </a:ext>
                  </a:extLst>
                </a:gridCol>
              </a:tblGrid>
              <a:tr h="1059036">
                <a:tc>
                  <a:txBody>
                    <a:bodyPr/>
                    <a:lstStyle/>
                    <a:p>
                      <a:pPr marL="0" marR="0" algn="ctr">
                        <a:lnSpc>
                          <a:spcPct val="107000"/>
                        </a:lnSpc>
                        <a:spcBef>
                          <a:spcPts val="0"/>
                        </a:spcBef>
                        <a:spcAft>
                          <a:spcPts val="0"/>
                        </a:spcAft>
                      </a:pPr>
                      <a:r>
                        <a:rPr lang="en-US" sz="4800" b="1" dirty="0">
                          <a:effectLst/>
                          <a:latin typeface="Times New Roman" panose="02020603050405020304" pitchFamily="18" charset="0"/>
                          <a:cs typeface="Times New Roman" panose="02020603050405020304" pitchFamily="18" charset="0"/>
                        </a:rPr>
                        <a:t>Pre-optimization</a:t>
                      </a:r>
                      <a:endParaRPr lang="en-US" sz="4800" b="1"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dirty="0">
                          <a:effectLst/>
                          <a:latin typeface="Times New Roman" panose="02020603050405020304" pitchFamily="18" charset="0"/>
                          <a:cs typeface="Times New Roman" panose="02020603050405020304" pitchFamily="18" charset="0"/>
                        </a:rPr>
                        <a:t>Post-optimization</a:t>
                      </a:r>
                      <a:endParaRPr lang="en-US" sz="4800" b="1"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325955"/>
                  </a:ext>
                </a:extLst>
              </a:tr>
              <a:tr h="1059036">
                <a:tc>
                  <a:txBody>
                    <a:bodyPr/>
                    <a:lstStyle/>
                    <a:p>
                      <a:pPr marL="0" marR="0" algn="ctr">
                        <a:lnSpc>
                          <a:spcPct val="107000"/>
                        </a:lnSpc>
                        <a:spcBef>
                          <a:spcPts val="0"/>
                        </a:spcBef>
                        <a:spcAft>
                          <a:spcPts val="0"/>
                        </a:spcAft>
                      </a:pPr>
                      <a:r>
                        <a:rPr lang="en-US" sz="4800" b="0" dirty="0">
                          <a:effectLst/>
                          <a:latin typeface="Times New Roman" panose="02020603050405020304" pitchFamily="18" charset="0"/>
                          <a:cs typeface="Times New Roman" panose="02020603050405020304" pitchFamily="18" charset="0"/>
                        </a:rPr>
                        <a:t>~18s</a:t>
                      </a:r>
                      <a:endParaRPr lang="en-US" sz="4800" b="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dirty="0">
                          <a:effectLst/>
                          <a:latin typeface="Times New Roman" panose="02020603050405020304" pitchFamily="18" charset="0"/>
                          <a:cs typeface="Times New Roman" panose="02020603050405020304" pitchFamily="18" charset="0"/>
                        </a:rPr>
                        <a:t>~15s</a:t>
                      </a:r>
                      <a:endParaRPr lang="en-US" sz="4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783063"/>
                  </a:ext>
                </a:extLst>
              </a:tr>
              <a:tr h="1059036">
                <a:tc>
                  <a:txBody>
                    <a:bodyPr/>
                    <a:lstStyle/>
                    <a:p>
                      <a:pPr marL="0" marR="0" algn="ctr">
                        <a:lnSpc>
                          <a:spcPct val="107000"/>
                        </a:lnSpc>
                        <a:spcBef>
                          <a:spcPts val="0"/>
                        </a:spcBef>
                        <a:spcAft>
                          <a:spcPts val="0"/>
                        </a:spcAft>
                      </a:pPr>
                      <a:r>
                        <a:rPr lang="en-US" sz="4800" b="0" dirty="0">
                          <a:effectLst/>
                          <a:latin typeface="Times New Roman" panose="02020603050405020304" pitchFamily="18" charset="0"/>
                          <a:cs typeface="Times New Roman" panose="02020603050405020304" pitchFamily="18" charset="0"/>
                        </a:rPr>
                        <a:t>89%</a:t>
                      </a:r>
                      <a:endParaRPr lang="en-US" sz="4800" b="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dirty="0">
                          <a:effectLst/>
                          <a:latin typeface="Times New Roman" panose="02020603050405020304" pitchFamily="18" charset="0"/>
                          <a:cs typeface="Times New Roman" panose="02020603050405020304" pitchFamily="18" charset="0"/>
                        </a:rPr>
                        <a:t>100%</a:t>
                      </a:r>
                      <a:endParaRPr lang="en-US" sz="4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819605"/>
                  </a:ext>
                </a:extLst>
              </a:tr>
            </a:tbl>
          </a:graphicData>
        </a:graphic>
      </p:graphicFrame>
      <p:sp>
        <p:nvSpPr>
          <p:cNvPr id="34" name="TextBox 33">
            <a:extLst>
              <a:ext uri="{FF2B5EF4-FFF2-40B4-BE49-F238E27FC236}">
                <a16:creationId xmlns:a16="http://schemas.microsoft.com/office/drawing/2014/main" id="{9BCC5CF9-8C0C-4B57-92B3-EAF8D6CBB268}"/>
              </a:ext>
            </a:extLst>
          </p:cNvPr>
          <p:cNvSpPr txBox="1"/>
          <p:nvPr/>
        </p:nvSpPr>
        <p:spPr>
          <a:xfrm>
            <a:off x="21749557" y="15391266"/>
            <a:ext cx="6216895"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Figure 3</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Training Time and Accuracy</a:t>
            </a:r>
          </a:p>
        </p:txBody>
      </p:sp>
      <p:sp>
        <p:nvSpPr>
          <p:cNvPr id="48" name="TextBox 47">
            <a:extLst>
              <a:ext uri="{FF2B5EF4-FFF2-40B4-BE49-F238E27FC236}">
                <a16:creationId xmlns:a16="http://schemas.microsoft.com/office/drawing/2014/main" id="{A7ACD56C-5235-40CD-990C-B29A85EA3DCF}"/>
              </a:ext>
            </a:extLst>
          </p:cNvPr>
          <p:cNvSpPr txBox="1"/>
          <p:nvPr/>
        </p:nvSpPr>
        <p:spPr>
          <a:xfrm>
            <a:off x="1511921" y="9008591"/>
            <a:ext cx="9829799" cy="11418510"/>
          </a:xfrm>
          <a:prstGeom prst="rect">
            <a:avLst/>
          </a:prstGeom>
          <a:noFill/>
        </p:spPr>
        <p:txBody>
          <a:bodyPr wrap="square">
            <a:spAutoFit/>
          </a:bodyPr>
          <a:lstStyle/>
          <a:p>
            <a:pPr algn="just">
              <a:spcBef>
                <a:spcPts val="0"/>
              </a:spcBef>
              <a:spcAft>
                <a:spcPts val="0"/>
              </a:spcAft>
            </a:pPr>
            <a:r>
              <a:rPr lang="en-US" sz="3200" dirty="0">
                <a:effectLst/>
                <a:latin typeface="Times New Roman" panose="02020603050405020304" pitchFamily="18" charset="0"/>
                <a:cs typeface="Times New Roman" panose="02020603050405020304" pitchFamily="18" charset="0"/>
              </a:rPr>
              <a:t>    Deep Learning (DL) using Neural Networks (NN) has been very successful in many applications involving image recognition, language processing, and other fields. Yet, there persists the question of how to create an optimized and accurate DL NN model. For instance, accuracy relies on the quality and quantity of the data and the various hyper-parameters of the NN. To investigate the principles of DL, we designed and conducted experiments with a pre-trained CNN that distinguishes between empty and occupied parking spots. The available dataset for our CNN was considerably modest, and even with data augmentation, its performance needed improvement. To enhance our model, we tuned its batch size from 32 to 2 to take in fewer images at once, which substantially improved its performance. We then evaluated the model with different epoch and layer combinations to explore if we could further optimize it. By training only five of the last CNN layers of the model and using four epochs, we reduced the training time by 16.67%. When optimizing a CNN model, batch size can help enhance a model with a small data set, and it is indispensable to consider the number of parameters needed for a task due to diminishing returns.</a:t>
            </a:r>
          </a:p>
        </p:txBody>
      </p:sp>
      <p:sp>
        <p:nvSpPr>
          <p:cNvPr id="52" name="TextBox 51">
            <a:extLst>
              <a:ext uri="{FF2B5EF4-FFF2-40B4-BE49-F238E27FC236}">
                <a16:creationId xmlns:a16="http://schemas.microsoft.com/office/drawing/2014/main" id="{77BD7A81-A2C4-459C-A211-BB2A86FE4922}"/>
              </a:ext>
            </a:extLst>
          </p:cNvPr>
          <p:cNvSpPr txBox="1"/>
          <p:nvPr/>
        </p:nvSpPr>
        <p:spPr>
          <a:xfrm>
            <a:off x="1511918" y="29523204"/>
            <a:ext cx="9422106" cy="4808817"/>
          </a:xfrm>
          <a:prstGeom prst="rect">
            <a:avLst/>
          </a:prstGeom>
          <a:noFill/>
        </p:spPr>
        <p:txBody>
          <a:bodyPr wrap="square">
            <a:spAutoFit/>
          </a:bodyPr>
          <a:lstStyle/>
          <a:p>
            <a:pPr marR="0" lvl="0" algn="just">
              <a:lnSpc>
                <a:spcPct val="107000"/>
              </a:lnSpc>
              <a:spcBef>
                <a:spcPts val="0"/>
              </a:spcBef>
              <a:spcAft>
                <a:spcPts val="800"/>
              </a:spcAft>
            </a:pPr>
            <a:r>
              <a:rPr lang="en-US" sz="3200" dirty="0">
                <a:effectLst/>
                <a:latin typeface="Times New Roman" panose="02020603050405020304" pitchFamily="18" charset="0"/>
                <a:ea typeface="Yu Mincho" panose="02020400000000000000" pitchFamily="18" charset="-128"/>
                <a:cs typeface="Times New Roman" panose="02020603050405020304" pitchFamily="18" charset="0"/>
              </a:rPr>
              <a:t>   The performance of a Neural Network (NN) depends on the quality of its weights, how many layers it has, and the tuning options when training (e.g., epochs, batch size). In our case, we used the Convolutional Neural Network (CNN), an NN that specializes in image recognition tasks, VGG16. It is a pre-trained model that already has a specific architecture (Figure 1) using multiple CNN and Pooling layers and comes with proficiently adjusted weights. </a:t>
            </a:r>
            <a:endParaRPr lang="en-US" sz="3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8" name="TextBox 37">
            <a:extLst>
              <a:ext uri="{FF2B5EF4-FFF2-40B4-BE49-F238E27FC236}">
                <a16:creationId xmlns:a16="http://schemas.microsoft.com/office/drawing/2014/main" id="{B516BB55-280F-4971-AA72-9ADF7B5EF588}"/>
              </a:ext>
            </a:extLst>
          </p:cNvPr>
          <p:cNvSpPr txBox="1"/>
          <p:nvPr/>
        </p:nvSpPr>
        <p:spPr>
          <a:xfrm>
            <a:off x="12171150" y="33380932"/>
            <a:ext cx="6484596"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Figure 3</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Post-optimization Video Test</a:t>
            </a:r>
          </a:p>
        </p:txBody>
      </p:sp>
    </p:spTree>
    <p:extLst>
      <p:ext uri="{BB962C8B-B14F-4D97-AF65-F5344CB8AC3E}">
        <p14:creationId xmlns:p14="http://schemas.microsoft.com/office/powerpoint/2010/main" val="3568357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4048</TotalTime>
  <Words>1361</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Rounded MT Bold</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agates</dc:creator>
  <cp:lastModifiedBy>GABRIEL A LOPEZ-LUGO</cp:lastModifiedBy>
  <cp:revision>84</cp:revision>
  <dcterms:created xsi:type="dcterms:W3CDTF">2018-10-05T02:46:30Z</dcterms:created>
  <dcterms:modified xsi:type="dcterms:W3CDTF">2020-10-01T08:22:18Z</dcterms:modified>
</cp:coreProperties>
</file>